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8" r:id="rId3"/>
    <p:sldId id="286" r:id="rId4"/>
    <p:sldId id="287" r:id="rId5"/>
    <p:sldId id="265" r:id="rId6"/>
    <p:sldId id="280" r:id="rId7"/>
    <p:sldId id="259" r:id="rId8"/>
    <p:sldId id="260" r:id="rId9"/>
    <p:sldId id="269" r:id="rId10"/>
    <p:sldId id="283" r:id="rId11"/>
    <p:sldId id="261" r:id="rId12"/>
    <p:sldId id="262" r:id="rId13"/>
    <p:sldId id="266" r:id="rId14"/>
    <p:sldId id="268" r:id="rId15"/>
    <p:sldId id="281" r:id="rId16"/>
    <p:sldId id="282" r:id="rId17"/>
    <p:sldId id="263" r:id="rId18"/>
    <p:sldId id="278" r:id="rId19"/>
    <p:sldId id="264" r:id="rId20"/>
    <p:sldId id="279" r:id="rId21"/>
    <p:sldId id="267" r:id="rId22"/>
    <p:sldId id="277" r:id="rId23"/>
    <p:sldId id="270" r:id="rId24"/>
    <p:sldId id="271" r:id="rId25"/>
    <p:sldId id="273" r:id="rId26"/>
    <p:sldId id="275" r:id="rId27"/>
    <p:sldId id="276" r:id="rId28"/>
    <p:sldId id="274" r:id="rId29"/>
    <p:sldId id="288" r:id="rId30"/>
    <p:sldId id="284" r:id="rId31"/>
    <p:sldId id="285" r:id="rId32"/>
    <p:sldId id="272"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90C"/>
    <a:srgbClr val="FF3300"/>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639" autoAdjust="0"/>
  </p:normalViewPr>
  <p:slideViewPr>
    <p:cSldViewPr>
      <p:cViewPr varScale="1">
        <p:scale>
          <a:sx n="85" d="100"/>
          <a:sy n="85" d="100"/>
        </p:scale>
        <p:origin x="-852"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47066D-6DF1-4970-84DC-CF2B6C3376E8}" type="datetimeFigureOut">
              <a:rPr lang="en-US" smtClean="0"/>
              <a:pPr/>
              <a:t>03-Jun-19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E3B32D-8A94-428C-9404-B41FEAFB756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FEBC0-34D5-431F-8695-32A13D14F207}" type="datetimeFigureOut">
              <a:rPr lang="en-US" smtClean="0"/>
              <a:pPr/>
              <a:t>03-Jun-19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ABC16-5449-4592-BEBE-91568D4D99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5ABC16-5449-4592-BEBE-91568D4D99A3}"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03-Jun-19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03-Jun-19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03-Jun-19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03-Jun-19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03-Jun-19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03-Jun-19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03-Jun-19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lowchart: Process 16"/>
          <p:cNvSpPr/>
          <p:nvPr userDrawn="1"/>
        </p:nvSpPr>
        <p:spPr>
          <a:xfrm rot="5400000">
            <a:off x="-1768665" y="2460435"/>
            <a:ext cx="4451730" cy="914400"/>
          </a:xfrm>
          <a:prstGeom prst="flowChartProcess">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03-Jun-19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00">
                <a:solidFill>
                  <a:schemeClr val="tx1">
                    <a:tint val="75000"/>
                  </a:schemeClr>
                </a:solidFill>
                <a:latin typeface="Book Antiqua" pitchFamily="18" charset="0"/>
              </a:defRPr>
            </a:lvl1pPr>
          </a:lstStyle>
          <a:p>
            <a:r>
              <a:rPr lang="en-US" dirty="0" smtClean="0"/>
              <a:t>GLOBE Asia – Pacific Regional Coordination Office</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
        <p:nvSpPr>
          <p:cNvPr id="16" name="Flowchart: Process 15"/>
          <p:cNvSpPr/>
          <p:nvPr userDrawn="1"/>
        </p:nvSpPr>
        <p:spPr>
          <a:xfrm>
            <a:off x="0" y="0"/>
            <a:ext cx="9144000" cy="685800"/>
          </a:xfrm>
          <a:prstGeom prst="flowChartProcess">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9" name="Picture 3" descr="D:\Anuradha\LOGOS\GLOBElogo_color-arc_lg.gif"/>
          <p:cNvPicPr>
            <a:picLocks noChangeAspect="1" noChangeArrowheads="1"/>
          </p:cNvPicPr>
          <p:nvPr userDrawn="1"/>
        </p:nvPicPr>
        <p:blipFill>
          <a:blip r:embed="rId14"/>
          <a:srcRect/>
          <a:stretch>
            <a:fillRect/>
          </a:stretch>
        </p:blipFill>
        <p:spPr bwMode="auto">
          <a:xfrm>
            <a:off x="8285837" y="-9964"/>
            <a:ext cx="781965" cy="600514"/>
          </a:xfrm>
          <a:prstGeom prst="rect">
            <a:avLst/>
          </a:prstGeom>
          <a:noFill/>
        </p:spPr>
      </p:pic>
      <p:sp>
        <p:nvSpPr>
          <p:cNvPr id="14" name="TextBox 13"/>
          <p:cNvSpPr txBox="1"/>
          <p:nvPr userDrawn="1"/>
        </p:nvSpPr>
        <p:spPr>
          <a:xfrm>
            <a:off x="5562600" y="496729"/>
            <a:ext cx="3657600" cy="246221"/>
          </a:xfrm>
          <a:prstGeom prst="rect">
            <a:avLst/>
          </a:prstGeom>
          <a:noFill/>
        </p:spPr>
        <p:txBody>
          <a:bodyPr wrap="square" rtlCol="0">
            <a:spAutoFit/>
          </a:bodyPr>
          <a:lstStyle/>
          <a:p>
            <a:pPr algn="r"/>
            <a:r>
              <a:rPr lang="en-US" sz="1000" dirty="0" smtClean="0">
                <a:latin typeface="Book Antiqua" pitchFamily="18" charset="0"/>
              </a:rPr>
              <a:t>GLOBE Asia</a:t>
            </a:r>
            <a:r>
              <a:rPr lang="en-US" sz="1000" baseline="0" dirty="0" smtClean="0">
                <a:latin typeface="Book Antiqua" pitchFamily="18" charset="0"/>
              </a:rPr>
              <a:t> – Pacific Regional Coordination Office </a:t>
            </a:r>
            <a:endParaRPr lang="en-US" sz="1000" dirty="0">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560" y="973425"/>
            <a:ext cx="7772400" cy="1614488"/>
          </a:xfrm>
        </p:spPr>
        <p:txBody>
          <a:bodyPr>
            <a:normAutofit fontScale="90000"/>
          </a:bodyPr>
          <a:lstStyle/>
          <a:p>
            <a:r>
              <a:rPr lang="en-US" b="1" dirty="0" smtClean="0">
                <a:solidFill>
                  <a:schemeClr val="accent2">
                    <a:lumMod val="75000"/>
                  </a:schemeClr>
                </a:solidFill>
                <a:latin typeface="Book Antiqua" pitchFamily="18" charset="0"/>
              </a:rPr>
              <a:t>The GLOBE Program </a:t>
            </a:r>
            <a:br>
              <a:rPr lang="en-US" b="1" dirty="0" smtClean="0">
                <a:solidFill>
                  <a:schemeClr val="accent2">
                    <a:lumMod val="75000"/>
                  </a:schemeClr>
                </a:solidFill>
                <a:latin typeface="Book Antiqua" pitchFamily="18" charset="0"/>
              </a:rPr>
            </a:br>
            <a:r>
              <a:rPr lang="en-US" b="1" dirty="0" smtClean="0">
                <a:solidFill>
                  <a:schemeClr val="accent2">
                    <a:lumMod val="75000"/>
                  </a:schemeClr>
                </a:solidFill>
                <a:latin typeface="Book Antiqua" pitchFamily="18" charset="0"/>
              </a:rPr>
              <a:t>in </a:t>
            </a:r>
            <a:br>
              <a:rPr lang="en-US" b="1" dirty="0" smtClean="0">
                <a:solidFill>
                  <a:schemeClr val="accent2">
                    <a:lumMod val="75000"/>
                  </a:schemeClr>
                </a:solidFill>
                <a:latin typeface="Book Antiqua" pitchFamily="18" charset="0"/>
              </a:rPr>
            </a:br>
            <a:r>
              <a:rPr lang="en-US" b="1" dirty="0" smtClean="0">
                <a:solidFill>
                  <a:schemeClr val="accent2">
                    <a:lumMod val="75000"/>
                  </a:schemeClr>
                </a:solidFill>
                <a:latin typeface="Book Antiqua" pitchFamily="18" charset="0"/>
              </a:rPr>
              <a:t>Asia-Pacific Region</a:t>
            </a:r>
            <a:endParaRPr lang="en-US" dirty="0"/>
          </a:p>
        </p:txBody>
      </p:sp>
      <p:sp>
        <p:nvSpPr>
          <p:cNvPr id="3" name="Subtitle 2"/>
          <p:cNvSpPr>
            <a:spLocks noGrp="1"/>
          </p:cNvSpPr>
          <p:nvPr>
            <p:ph type="subTitle" idx="1"/>
          </p:nvPr>
        </p:nvSpPr>
        <p:spPr>
          <a:xfrm>
            <a:off x="1797570" y="3667905"/>
            <a:ext cx="6400800" cy="1314450"/>
          </a:xfrm>
        </p:spPr>
        <p:txBody>
          <a:bodyPr>
            <a:normAutofit fontScale="62500" lnSpcReduction="20000"/>
          </a:bodyPr>
          <a:lstStyle/>
          <a:p>
            <a:pPr marL="3200400" indent="-3200400"/>
            <a:r>
              <a:rPr lang="en-US" dirty="0" smtClean="0">
                <a:solidFill>
                  <a:schemeClr val="accent1">
                    <a:lumMod val="50000"/>
                  </a:schemeClr>
                </a:solidFill>
              </a:rPr>
              <a:t>By </a:t>
            </a:r>
          </a:p>
          <a:p>
            <a:pPr marL="3200400" indent="-3200400"/>
            <a:r>
              <a:rPr lang="en-US" dirty="0" smtClean="0">
                <a:solidFill>
                  <a:schemeClr val="accent1">
                    <a:lumMod val="50000"/>
                  </a:schemeClr>
                </a:solidFill>
              </a:rPr>
              <a:t>Dr. Desh </a:t>
            </a:r>
            <a:r>
              <a:rPr lang="en-US" dirty="0" err="1" smtClean="0">
                <a:solidFill>
                  <a:schemeClr val="accent1">
                    <a:lumMod val="50000"/>
                  </a:schemeClr>
                </a:solidFill>
              </a:rPr>
              <a:t>Bandhu</a:t>
            </a:r>
            <a:r>
              <a:rPr lang="en-US" dirty="0" smtClean="0">
                <a:solidFill>
                  <a:schemeClr val="accent1">
                    <a:lumMod val="50000"/>
                  </a:schemeClr>
                </a:solidFill>
              </a:rPr>
              <a:t>, </a:t>
            </a:r>
          </a:p>
          <a:p>
            <a:pPr marL="3200400" indent="-3200400"/>
            <a:r>
              <a:rPr lang="en-US" dirty="0" smtClean="0">
                <a:solidFill>
                  <a:schemeClr val="accent1">
                    <a:lumMod val="50000"/>
                  </a:schemeClr>
                </a:solidFill>
              </a:rPr>
              <a:t>Coordinator </a:t>
            </a:r>
          </a:p>
          <a:p>
            <a:pPr marL="3200400" indent="-3200400"/>
            <a:r>
              <a:rPr lang="en-US" dirty="0" smtClean="0">
                <a:solidFill>
                  <a:schemeClr val="accent1">
                    <a:lumMod val="50000"/>
                  </a:schemeClr>
                </a:solidFill>
              </a:rPr>
              <a:t>GLOBE Asia-Pacific Regional Coordination office </a:t>
            </a:r>
          </a:p>
        </p:txBody>
      </p:sp>
      <p:grpSp>
        <p:nvGrpSpPr>
          <p:cNvPr id="4" name="Group 3"/>
          <p:cNvGrpSpPr/>
          <p:nvPr/>
        </p:nvGrpSpPr>
        <p:grpSpPr>
          <a:xfrm>
            <a:off x="2819400" y="2959622"/>
            <a:ext cx="4269105" cy="108585"/>
            <a:chOff x="4116323" y="2450592"/>
            <a:chExt cx="4269105" cy="144780"/>
          </a:xfrm>
        </p:grpSpPr>
        <p:sp>
          <p:nvSpPr>
            <p:cNvPr id="5" name="object 6"/>
            <p:cNvSpPr/>
            <p:nvPr/>
          </p:nvSpPr>
          <p:spPr>
            <a:xfrm>
              <a:off x="4116323" y="2523744"/>
              <a:ext cx="4269105" cy="0"/>
            </a:xfrm>
            <a:custGeom>
              <a:avLst/>
              <a:gdLst/>
              <a:ahLst/>
              <a:cxnLst/>
              <a:rect l="l" t="t" r="r" b="b"/>
              <a:pathLst>
                <a:path w="4269105">
                  <a:moveTo>
                    <a:pt x="0" y="0"/>
                  </a:moveTo>
                  <a:lnTo>
                    <a:pt x="4268597" y="0"/>
                  </a:lnTo>
                </a:path>
              </a:pathLst>
            </a:custGeom>
            <a:ln w="9144">
              <a:solidFill>
                <a:srgbClr val="FF0000"/>
              </a:solidFill>
            </a:ln>
          </p:spPr>
          <p:txBody>
            <a:bodyPr wrap="square" lIns="0" tIns="0" rIns="0" bIns="0" rtlCol="0"/>
            <a:lstStyle/>
            <a:p>
              <a:endParaRP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object 7"/>
            <p:cNvSpPr/>
            <p:nvPr/>
          </p:nvSpPr>
          <p:spPr>
            <a:xfrm>
              <a:off x="6170676" y="2450592"/>
              <a:ext cx="144779" cy="144780"/>
            </a:xfrm>
            <a:prstGeom prst="rect">
              <a:avLst/>
            </a:prstGeom>
            <a:blipFill>
              <a:blip r:embed="rId2" cstate="print"/>
              <a:stretch>
                <a:fillRect/>
              </a:stretch>
            </a:blipFill>
          </p:spPr>
          <p:txBody>
            <a:bodyPr wrap="square" lIns="0" tIns="0" rIns="0" bIns="0" rtlCol="0"/>
            <a:lstStyle/>
            <a:p>
              <a:endParaRP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eena\Downloads\IMG-20190318-WA0001.jpg"/>
          <p:cNvPicPr>
            <a:picLocks noChangeAspect="1" noChangeArrowheads="1"/>
          </p:cNvPicPr>
          <p:nvPr/>
        </p:nvPicPr>
        <p:blipFill>
          <a:blip r:embed="rId2"/>
          <a:srcRect/>
          <a:stretch>
            <a:fillRect/>
          </a:stretch>
        </p:blipFill>
        <p:spPr bwMode="auto">
          <a:xfrm>
            <a:off x="1079500" y="1162051"/>
            <a:ext cx="4330700" cy="2352675"/>
          </a:xfrm>
          <a:prstGeom prst="rect">
            <a:avLst/>
          </a:prstGeom>
          <a:noFill/>
        </p:spPr>
      </p:pic>
      <p:pic>
        <p:nvPicPr>
          <p:cNvPr id="44035" name="Picture 3" descr="C:\Users\Heena\Downloads\IMG-20190114-WA0031.jpg"/>
          <p:cNvPicPr>
            <a:picLocks noChangeAspect="1" noChangeArrowheads="1"/>
          </p:cNvPicPr>
          <p:nvPr/>
        </p:nvPicPr>
        <p:blipFill>
          <a:blip r:embed="rId3"/>
          <a:srcRect/>
          <a:stretch>
            <a:fillRect/>
          </a:stretch>
        </p:blipFill>
        <p:spPr bwMode="auto">
          <a:xfrm>
            <a:off x="5626100" y="1098550"/>
            <a:ext cx="3225800" cy="24193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09804"/>
            <a:ext cx="8001000" cy="3394472"/>
          </a:xfrm>
        </p:spPr>
        <p:txBody>
          <a:bodyPr>
            <a:normAutofit/>
          </a:bodyPr>
          <a:lstStyle/>
          <a:p>
            <a:pPr algn="just"/>
            <a:r>
              <a:rPr lang="en-US" sz="1900" i="1" dirty="0" smtClean="0">
                <a:solidFill>
                  <a:schemeClr val="accent1">
                    <a:lumMod val="50000"/>
                  </a:schemeClr>
                </a:solidFill>
                <a:latin typeface="Book Antiqua" pitchFamily="18" charset="0"/>
                <a:cs typeface="Times New Roman" pitchFamily="18" charset="0"/>
              </a:rPr>
              <a:t>GLOBE Japan organized their 10</a:t>
            </a:r>
            <a:r>
              <a:rPr lang="en-US" sz="1900" i="1" baseline="30000" dirty="0" smtClean="0">
                <a:solidFill>
                  <a:schemeClr val="accent1">
                    <a:lumMod val="50000"/>
                  </a:schemeClr>
                </a:solidFill>
                <a:latin typeface="Book Antiqua" pitchFamily="18" charset="0"/>
                <a:cs typeface="Times New Roman" pitchFamily="18" charset="0"/>
              </a:rPr>
              <a:t>th</a:t>
            </a:r>
            <a:r>
              <a:rPr lang="en-US" sz="1900" i="1" dirty="0" smtClean="0">
                <a:solidFill>
                  <a:schemeClr val="accent1">
                    <a:lumMod val="50000"/>
                  </a:schemeClr>
                </a:solidFill>
                <a:latin typeface="Book Antiqua" pitchFamily="18" charset="0"/>
                <a:cs typeface="Times New Roman" pitchFamily="18" charset="0"/>
              </a:rPr>
              <a:t> GLOBE Students Conference in Japan during 23-24 November, 2018 .</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900" i="1" dirty="0" smtClean="0">
                <a:solidFill>
                  <a:schemeClr val="accent1">
                    <a:lumMod val="50000"/>
                  </a:schemeClr>
                </a:solidFill>
                <a:latin typeface="Book Antiqua" pitchFamily="18" charset="0"/>
                <a:cs typeface="Times New Roman" pitchFamily="18" charset="0"/>
              </a:rPr>
              <a:t>The event was held at Tokyo </a:t>
            </a:r>
            <a:r>
              <a:rPr lang="en-US" sz="1900" i="1" dirty="0" err="1" smtClean="0">
                <a:solidFill>
                  <a:schemeClr val="accent1">
                    <a:lumMod val="50000"/>
                  </a:schemeClr>
                </a:solidFill>
                <a:latin typeface="Book Antiqua" pitchFamily="18" charset="0"/>
                <a:cs typeface="Times New Roman" pitchFamily="18" charset="0"/>
              </a:rPr>
              <a:t>Gakugei</a:t>
            </a:r>
            <a:r>
              <a:rPr lang="en-US" sz="1900" i="1" dirty="0" smtClean="0">
                <a:solidFill>
                  <a:schemeClr val="accent1">
                    <a:lumMod val="50000"/>
                  </a:schemeClr>
                </a:solidFill>
                <a:latin typeface="Book Antiqua" pitchFamily="18" charset="0"/>
                <a:cs typeface="Times New Roman" pitchFamily="18" charset="0"/>
              </a:rPr>
              <a:t> University and </a:t>
            </a:r>
            <a:r>
              <a:rPr lang="en-US" sz="1900" i="1" dirty="0" err="1" smtClean="0">
                <a:solidFill>
                  <a:schemeClr val="accent1">
                    <a:lumMod val="50000"/>
                  </a:schemeClr>
                </a:solidFill>
                <a:latin typeface="Book Antiqua" pitchFamily="18" charset="0"/>
                <a:cs typeface="Times New Roman" pitchFamily="18" charset="0"/>
              </a:rPr>
              <a:t>Koganei</a:t>
            </a:r>
            <a:r>
              <a:rPr lang="en-US" sz="1900" i="1" dirty="0" smtClean="0">
                <a:solidFill>
                  <a:schemeClr val="accent1">
                    <a:lumMod val="50000"/>
                  </a:schemeClr>
                </a:solidFill>
                <a:latin typeface="Book Antiqua" pitchFamily="18" charset="0"/>
                <a:cs typeface="Times New Roman" pitchFamily="18" charset="0"/>
              </a:rPr>
              <a:t> </a:t>
            </a:r>
            <a:r>
              <a:rPr lang="en-US" sz="1900" i="1" dirty="0" err="1" smtClean="0">
                <a:solidFill>
                  <a:schemeClr val="accent1">
                    <a:lumMod val="50000"/>
                  </a:schemeClr>
                </a:solidFill>
                <a:latin typeface="Book Antiqua" pitchFamily="18" charset="0"/>
                <a:cs typeface="Times New Roman" pitchFamily="18" charset="0"/>
              </a:rPr>
              <a:t>Kominkan</a:t>
            </a:r>
            <a:r>
              <a:rPr lang="en-US" sz="1900" i="1" dirty="0" smtClean="0">
                <a:solidFill>
                  <a:schemeClr val="accent1">
                    <a:lumMod val="50000"/>
                  </a:schemeClr>
                </a:solidFill>
                <a:latin typeface="Book Antiqua" pitchFamily="18" charset="0"/>
                <a:cs typeface="Times New Roman" pitchFamily="18" charset="0"/>
              </a:rPr>
              <a:t> in Tokyo, Japan .</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900" i="1" dirty="0" smtClean="0">
                <a:solidFill>
                  <a:schemeClr val="accent1">
                    <a:lumMod val="50000"/>
                  </a:schemeClr>
                </a:solidFill>
                <a:latin typeface="Book Antiqua" pitchFamily="18" charset="0"/>
                <a:cs typeface="Times New Roman" pitchFamily="18" charset="0"/>
              </a:rPr>
              <a:t>41 GLOBE students and 17 GLOBE teachers from 15 GLOBE schools participated in the conference.</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900" i="1" dirty="0" smtClean="0">
                <a:solidFill>
                  <a:schemeClr val="accent1">
                    <a:lumMod val="50000"/>
                  </a:schemeClr>
                </a:solidFill>
                <a:latin typeface="Book Antiqua" pitchFamily="18" charset="0"/>
                <a:cs typeface="Times New Roman" pitchFamily="18" charset="0"/>
              </a:rPr>
              <a:t>The event is held once every two years and provides an opportunity for participating students to present their science research, as well as interact with other GLOBE students from schools throughout Japan.  </a:t>
            </a:r>
          </a:p>
        </p:txBody>
      </p:sp>
      <p:sp>
        <p:nvSpPr>
          <p:cNvPr id="4" name="Title 1"/>
          <p:cNvSpPr txBox="1">
            <a:spLocks/>
          </p:cNvSpPr>
          <p:nvPr/>
        </p:nvSpPr>
        <p:spPr>
          <a:xfrm>
            <a:off x="914391" y="551660"/>
            <a:ext cx="8229600" cy="857250"/>
          </a:xfrm>
          <a:prstGeom prst="rect">
            <a:avLst/>
          </a:prstGeom>
        </p:spPr>
        <p:txBody>
          <a:bodyPr vert="horz" lIns="91440" tIns="45720" rIns="91440" bIns="45720" rtlCol="0" anchor="ctr">
            <a:normAutofit/>
          </a:bodyPr>
          <a:lstStyle/>
          <a:p>
            <a:pPr lvl="0" algn="ctr">
              <a:spcBef>
                <a:spcPct val="0"/>
              </a:spcBef>
            </a:pPr>
            <a:r>
              <a:rPr lang="en-US" sz="3000" b="1" dirty="0" smtClean="0">
                <a:solidFill>
                  <a:schemeClr val="accent1">
                    <a:lumMod val="50000"/>
                  </a:schemeClr>
                </a:solidFill>
                <a:effectLst>
                  <a:outerShdw blurRad="38100" dist="38100" dir="2700000" algn="tl">
                    <a:srgbClr val="FFFFFF"/>
                  </a:outerShdw>
                </a:effectLst>
                <a:latin typeface="Cambria" pitchFamily="18" charset="0"/>
                <a:ea typeface="+mj-ea"/>
                <a:cs typeface="+mj-cs"/>
              </a:rPr>
              <a:t>GLOBE Japan Student Conference</a:t>
            </a:r>
            <a:endParaRPr kumimoji="0" lang="en-US" sz="3000" b="1" i="0" u="none" strike="noStrike" kern="1200" cap="none" spc="0" normalizeH="0" baseline="0" noProof="0" dirty="0">
              <a:ln>
                <a:noFill/>
              </a:ln>
              <a:solidFill>
                <a:schemeClr val="accent1">
                  <a:lumMod val="50000"/>
                </a:schemeClr>
              </a:solidFill>
              <a:effectLst>
                <a:outerShdw blurRad="38100" dist="38100" dir="2700000" algn="tl">
                  <a:srgbClr val="FFFFFF"/>
                </a:outerShdw>
              </a:effectLst>
              <a:uLnTx/>
              <a:uFillTx/>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esglobal.org/assets/images/gallery/2018/GLOBE%20Japan%20Student%20Conference/images/1.jpg"/>
          <p:cNvPicPr>
            <a:picLocks noChangeAspect="1" noChangeArrowheads="1"/>
          </p:cNvPicPr>
          <p:nvPr/>
        </p:nvPicPr>
        <p:blipFill>
          <a:blip r:embed="rId2"/>
          <a:srcRect/>
          <a:stretch>
            <a:fillRect/>
          </a:stretch>
        </p:blipFill>
        <p:spPr bwMode="auto">
          <a:xfrm>
            <a:off x="1066800" y="1733550"/>
            <a:ext cx="3733800" cy="2286000"/>
          </a:xfrm>
          <a:prstGeom prst="rect">
            <a:avLst/>
          </a:prstGeom>
          <a:noFill/>
          <a:ln w="3175">
            <a:solidFill>
              <a:schemeClr val="tx1"/>
            </a:solidFill>
          </a:ln>
        </p:spPr>
      </p:pic>
      <p:pic>
        <p:nvPicPr>
          <p:cNvPr id="21508" name="Picture 4" descr="http://iesglobal.org/assets/images/gallery/2018/GLOBE%20Japan%20Student%20Conference/images/2.jpg"/>
          <p:cNvPicPr>
            <a:picLocks noChangeAspect="1" noChangeArrowheads="1"/>
          </p:cNvPicPr>
          <p:nvPr/>
        </p:nvPicPr>
        <p:blipFill>
          <a:blip r:embed="rId3"/>
          <a:srcRect/>
          <a:stretch>
            <a:fillRect/>
          </a:stretch>
        </p:blipFill>
        <p:spPr bwMode="auto">
          <a:xfrm>
            <a:off x="5181600" y="1765128"/>
            <a:ext cx="3581400" cy="2209800"/>
          </a:xfrm>
          <a:prstGeom prst="rect">
            <a:avLst/>
          </a:prstGeom>
          <a:noFill/>
          <a:ln w="3175">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1" y="518208"/>
            <a:ext cx="8229600" cy="728404"/>
          </a:xfrm>
        </p:spPr>
        <p:txBody>
          <a:bodyPr>
            <a:noAutofit/>
          </a:bodyPr>
          <a:lstStyle/>
          <a:p>
            <a:r>
              <a:rPr lang="en-US" sz="2800" b="1" dirty="0" smtClean="0">
                <a:solidFill>
                  <a:schemeClr val="accent1">
                    <a:lumMod val="50000"/>
                  </a:schemeClr>
                </a:solidFill>
                <a:effectLst>
                  <a:outerShdw blurRad="38100" dist="38100" dir="2700000" algn="tl">
                    <a:srgbClr val="FFFFFF"/>
                  </a:outerShdw>
                </a:effectLst>
                <a:latin typeface="Cambria" pitchFamily="18" charset="0"/>
              </a:rPr>
              <a:t>GLOBE Learning Expedition to Lake Pokhara</a:t>
            </a:r>
          </a:p>
        </p:txBody>
      </p:sp>
      <p:sp>
        <p:nvSpPr>
          <p:cNvPr id="3" name="Content Placeholder 2"/>
          <p:cNvSpPr>
            <a:spLocks noGrp="1"/>
          </p:cNvSpPr>
          <p:nvPr>
            <p:ph idx="1"/>
          </p:nvPr>
        </p:nvSpPr>
        <p:spPr>
          <a:xfrm>
            <a:off x="858645" y="1177848"/>
            <a:ext cx="8229600" cy="4044172"/>
          </a:xfrm>
        </p:spPr>
        <p:txBody>
          <a:bodyPr>
            <a:noAutofit/>
          </a:bodyPr>
          <a:lstStyle/>
          <a:p>
            <a:pPr marL="231775" indent="-231775" algn="just"/>
            <a:r>
              <a:rPr lang="en-US" sz="2000" i="1" dirty="0" smtClean="0">
                <a:solidFill>
                  <a:schemeClr val="accent1">
                    <a:lumMod val="50000"/>
                  </a:schemeClr>
                </a:solidFill>
                <a:latin typeface="Book Antiqua" pitchFamily="18" charset="0"/>
                <a:cs typeface="Times New Roman" pitchFamily="18" charset="0"/>
              </a:rPr>
              <a:t>The GLOBE Regional Coordination Office for Asia and Pacific joined with the Indian Environmental Society (IES) in collaboration with Environmental Camps for Conservation Awareness (ECCA) of Kathmandu to organize a seven-day GLOBE Regional Learning Expedition in Kathmandu and Pokhara, Nepal during October 2-8, 2018</a:t>
            </a:r>
          </a:p>
          <a:p>
            <a:pPr marL="231775" indent="-231775" algn="just"/>
            <a:endParaRPr lang="en-US" sz="800" i="1" dirty="0" smtClean="0">
              <a:solidFill>
                <a:schemeClr val="accent1">
                  <a:lumMod val="50000"/>
                </a:schemeClr>
              </a:solidFill>
              <a:latin typeface="Book Antiqua" pitchFamily="18" charset="0"/>
              <a:cs typeface="Times New Roman" pitchFamily="18" charset="0"/>
            </a:endParaRPr>
          </a:p>
          <a:p>
            <a:pPr marL="231775" indent="-231775" algn="just"/>
            <a:r>
              <a:rPr lang="en-US" sz="2000" i="1" dirty="0" smtClean="0">
                <a:solidFill>
                  <a:schemeClr val="accent1">
                    <a:lumMod val="50000"/>
                  </a:schemeClr>
                </a:solidFill>
                <a:latin typeface="Book Antiqua" pitchFamily="18" charset="0"/>
                <a:cs typeface="Times New Roman" pitchFamily="18" charset="0"/>
              </a:rPr>
              <a:t>The goal of the expedition was to create a platform for culturally diverse participants to engage in a hands-on learning experience centered around understanding the effects of climate change in the region through the use of relevant GLOBE protocols..</a:t>
            </a:r>
          </a:p>
          <a:p>
            <a:pPr marL="231775" indent="-231775" algn="just"/>
            <a:endParaRPr lang="en-US" sz="800" i="1" dirty="0" smtClean="0">
              <a:solidFill>
                <a:schemeClr val="accent1">
                  <a:lumMod val="50000"/>
                </a:schemeClr>
              </a:solidFill>
              <a:latin typeface="Book Antiqua" pitchFamily="18" charset="0"/>
              <a:cs typeface="Times New Roman" pitchFamily="18" charset="0"/>
            </a:endParaRPr>
          </a:p>
          <a:p>
            <a:pPr marL="231775" indent="-231775" algn="just"/>
            <a:r>
              <a:rPr lang="en-US" sz="2000" i="1" dirty="0" smtClean="0">
                <a:solidFill>
                  <a:schemeClr val="accent1">
                    <a:lumMod val="50000"/>
                  </a:schemeClr>
                </a:solidFill>
                <a:latin typeface="Book Antiqua" pitchFamily="18" charset="0"/>
                <a:cs typeface="Times New Roman" pitchFamily="18" charset="0"/>
              </a:rPr>
              <a:t>The participants were from Thailand (8), Taiwan (15) Oman (7), India (8) and Nepal (6).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702" y="1378567"/>
            <a:ext cx="8077200" cy="3943349"/>
          </a:xfrm>
        </p:spPr>
        <p:txBody>
          <a:bodyPr>
            <a:normAutofit fontScale="55000" lnSpcReduction="20000"/>
          </a:bodyPr>
          <a:lstStyle/>
          <a:p>
            <a:pPr marL="231775" indent="-231775" algn="just"/>
            <a:r>
              <a:rPr lang="en-US" sz="3600" i="1" dirty="0" smtClean="0">
                <a:solidFill>
                  <a:schemeClr val="accent1">
                    <a:lumMod val="50000"/>
                  </a:schemeClr>
                </a:solidFill>
                <a:latin typeface="Book Antiqua" pitchFamily="18" charset="0"/>
                <a:cs typeface="Times New Roman" pitchFamily="18" charset="0"/>
              </a:rPr>
              <a:t>The participants participated in various Protocol such as training on Atmosphere Protocol, Hydrology Protocol &amp; Soil Protocol &amp; Data Entry Protocol.</a:t>
            </a:r>
          </a:p>
          <a:p>
            <a:pPr marL="231775" indent="-231775" algn="just"/>
            <a:endParaRPr lang="en-US" sz="1500" i="1" dirty="0" smtClean="0">
              <a:solidFill>
                <a:schemeClr val="accent1">
                  <a:lumMod val="50000"/>
                </a:schemeClr>
              </a:solidFill>
              <a:latin typeface="Book Antiqua" pitchFamily="18" charset="0"/>
              <a:cs typeface="Times New Roman" pitchFamily="18" charset="0"/>
            </a:endParaRPr>
          </a:p>
          <a:p>
            <a:pPr marL="231775" indent="-231775" algn="just"/>
            <a:r>
              <a:rPr lang="en-US" sz="3600" i="1" dirty="0" smtClean="0">
                <a:solidFill>
                  <a:schemeClr val="accent1">
                    <a:lumMod val="50000"/>
                  </a:schemeClr>
                </a:solidFill>
                <a:latin typeface="Book Antiqua" pitchFamily="18" charset="0"/>
                <a:cs typeface="Times New Roman" pitchFamily="18" charset="0"/>
              </a:rPr>
              <a:t>They collected data of current temperature, pH, turbidity &amp; Conductivity as well as Cloud Type and Cloud Cover along with Soil Temperature &amp; Texture</a:t>
            </a:r>
            <a:r>
              <a:rPr lang="en-US" i="1" dirty="0" smtClean="0">
                <a:solidFill>
                  <a:schemeClr val="accent1">
                    <a:lumMod val="50000"/>
                  </a:schemeClr>
                </a:solidFill>
                <a:latin typeface="Book Antiqua" pitchFamily="18" charset="0"/>
                <a:cs typeface="Times New Roman" pitchFamily="18" charset="0"/>
              </a:rPr>
              <a:t>.</a:t>
            </a:r>
          </a:p>
          <a:p>
            <a:pPr marL="231775" indent="-231775" algn="just"/>
            <a:endParaRPr lang="en-US" sz="1500" i="1" dirty="0" smtClean="0">
              <a:solidFill>
                <a:schemeClr val="accent1">
                  <a:lumMod val="50000"/>
                </a:schemeClr>
              </a:solidFill>
              <a:latin typeface="Book Antiqua" pitchFamily="18" charset="0"/>
              <a:cs typeface="Times New Roman" pitchFamily="18" charset="0"/>
            </a:endParaRPr>
          </a:p>
          <a:p>
            <a:pPr marL="231775" indent="-231775" algn="just"/>
            <a:r>
              <a:rPr lang="en-US" sz="3600" i="1" dirty="0" smtClean="0">
                <a:solidFill>
                  <a:schemeClr val="accent1">
                    <a:lumMod val="50000"/>
                  </a:schemeClr>
                </a:solidFill>
                <a:latin typeface="Book Antiqua" pitchFamily="18" charset="0"/>
                <a:cs typeface="Times New Roman" pitchFamily="18" charset="0"/>
              </a:rPr>
              <a:t>Participants discussed the importance of these protocols and the impact on the local environment that comes from engaging in a focused study of the atmosphere</a:t>
            </a:r>
            <a:r>
              <a:rPr lang="en-US" i="1" dirty="0" smtClean="0">
                <a:solidFill>
                  <a:schemeClr val="accent1">
                    <a:lumMod val="50000"/>
                  </a:schemeClr>
                </a:solidFill>
                <a:latin typeface="Book Antiqua" pitchFamily="18" charset="0"/>
                <a:cs typeface="Times New Roman" pitchFamily="18" charset="0"/>
              </a:rPr>
              <a:t>.</a:t>
            </a:r>
          </a:p>
          <a:p>
            <a:pPr marL="231775" indent="-231775" algn="just"/>
            <a:endParaRPr lang="en-US" sz="1500" i="1" dirty="0" smtClean="0">
              <a:solidFill>
                <a:schemeClr val="accent1">
                  <a:lumMod val="50000"/>
                </a:schemeClr>
              </a:solidFill>
              <a:latin typeface="Book Antiqua" pitchFamily="18" charset="0"/>
              <a:cs typeface="Times New Roman" pitchFamily="18" charset="0"/>
            </a:endParaRPr>
          </a:p>
          <a:p>
            <a:pPr marL="231775" indent="-231775" algn="just"/>
            <a:r>
              <a:rPr lang="en-US" sz="3600" i="1" dirty="0" smtClean="0">
                <a:solidFill>
                  <a:schemeClr val="accent1">
                    <a:lumMod val="50000"/>
                  </a:schemeClr>
                </a:solidFill>
                <a:latin typeface="Book Antiqua" pitchFamily="18" charset="0"/>
                <a:cs typeface="Times New Roman" pitchFamily="18" charset="0"/>
              </a:rPr>
              <a:t>The programme provided an opportunity to the GLOBE schools of India, Nepal, Thailand, Taiwan &amp; Oman was in active participation &amp; understanding of the GLOBE Protocol.</a:t>
            </a:r>
          </a:p>
        </p:txBody>
      </p:sp>
      <p:sp>
        <p:nvSpPr>
          <p:cNvPr id="4" name="Title 1"/>
          <p:cNvSpPr>
            <a:spLocks noGrp="1"/>
          </p:cNvSpPr>
          <p:nvPr>
            <p:ph type="title"/>
          </p:nvPr>
        </p:nvSpPr>
        <p:spPr>
          <a:xfrm>
            <a:off x="914400" y="666751"/>
            <a:ext cx="8229600" cy="618751"/>
          </a:xfrm>
        </p:spPr>
        <p:txBody>
          <a:bodyPr>
            <a:noAutofit/>
          </a:bodyPr>
          <a:lstStyle/>
          <a:p>
            <a:r>
              <a:rPr lang="en-US" sz="2800" b="1" dirty="0" smtClean="0">
                <a:solidFill>
                  <a:schemeClr val="accent1">
                    <a:lumMod val="50000"/>
                  </a:schemeClr>
                </a:solidFill>
                <a:effectLst>
                  <a:outerShdw blurRad="38100" dist="38100" dir="2700000" algn="tl">
                    <a:srgbClr val="FFFFFF"/>
                  </a:outerShdw>
                </a:effectLst>
                <a:latin typeface="Cambria" pitchFamily="18" charset="0"/>
              </a:rPr>
              <a:t>GLOBE Learning Expedition to Lake Pokhara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esglobal.org/assets/images/gallery/2018/LAKE%20POKHARA%20EXPEDITION%20-%202018/images/1.jpg"/>
          <p:cNvPicPr>
            <a:picLocks noChangeAspect="1" noChangeArrowheads="1"/>
          </p:cNvPicPr>
          <p:nvPr/>
        </p:nvPicPr>
        <p:blipFill>
          <a:blip r:embed="rId2" cstate="print"/>
          <a:srcRect l="2273" r="6818" b="6061"/>
          <a:stretch>
            <a:fillRect/>
          </a:stretch>
        </p:blipFill>
        <p:spPr bwMode="auto">
          <a:xfrm flipH="1">
            <a:off x="1024053" y="1276351"/>
            <a:ext cx="3810000" cy="3219123"/>
          </a:xfrm>
          <a:prstGeom prst="rect">
            <a:avLst/>
          </a:prstGeom>
          <a:noFill/>
          <a:ln w="3175">
            <a:solidFill>
              <a:schemeClr val="tx1"/>
            </a:solidFill>
          </a:ln>
        </p:spPr>
      </p:pic>
      <p:pic>
        <p:nvPicPr>
          <p:cNvPr id="41988" name="Picture 4" descr="http://iesglobal.org/assets/images/gallery/2018/LAKE%20POKHARA%20EXPEDITION%20-%202018/images/2.jpg"/>
          <p:cNvPicPr>
            <a:picLocks noChangeAspect="1" noChangeArrowheads="1"/>
          </p:cNvPicPr>
          <p:nvPr/>
        </p:nvPicPr>
        <p:blipFill>
          <a:blip r:embed="rId3" cstate="print"/>
          <a:srcRect/>
          <a:stretch>
            <a:fillRect/>
          </a:stretch>
        </p:blipFill>
        <p:spPr bwMode="auto">
          <a:xfrm>
            <a:off x="4953000" y="1276350"/>
            <a:ext cx="3962400" cy="3245004"/>
          </a:xfrm>
          <a:prstGeom prst="rect">
            <a:avLst/>
          </a:prstGeom>
          <a:noFill/>
          <a:ln w="3175">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Image result for kofa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2" name="Picture 4" descr="http://iesglobal.org/assets/images/gallery/2018/LAKE%20POKHARA%20EXPEDITION%20-%202018/images/4.jpg"/>
          <p:cNvPicPr>
            <a:picLocks noChangeAspect="1" noChangeArrowheads="1"/>
          </p:cNvPicPr>
          <p:nvPr/>
        </p:nvPicPr>
        <p:blipFill>
          <a:blip r:embed="rId2" cstate="print"/>
          <a:srcRect/>
          <a:stretch>
            <a:fillRect/>
          </a:stretch>
        </p:blipFill>
        <p:spPr bwMode="auto">
          <a:xfrm>
            <a:off x="990602" y="742951"/>
            <a:ext cx="3352801" cy="2131219"/>
          </a:xfrm>
          <a:prstGeom prst="rect">
            <a:avLst/>
          </a:prstGeom>
          <a:noFill/>
          <a:ln w="3175">
            <a:solidFill>
              <a:schemeClr val="tx1"/>
            </a:solidFill>
          </a:ln>
        </p:spPr>
      </p:pic>
      <p:pic>
        <p:nvPicPr>
          <p:cNvPr id="43014" name="Picture 6" descr="http://iesglobal.org/assets/images/gallery/2018/LAKE%20POKHARA%20EXPEDITION%20-%202018/images/7.jpg"/>
          <p:cNvPicPr>
            <a:picLocks noChangeAspect="1" noChangeArrowheads="1"/>
          </p:cNvPicPr>
          <p:nvPr/>
        </p:nvPicPr>
        <p:blipFill>
          <a:blip r:embed="rId3" cstate="print"/>
          <a:srcRect/>
          <a:stretch>
            <a:fillRect/>
          </a:stretch>
        </p:blipFill>
        <p:spPr bwMode="auto">
          <a:xfrm>
            <a:off x="5029200" y="742951"/>
            <a:ext cx="3429000" cy="2087217"/>
          </a:xfrm>
          <a:prstGeom prst="rect">
            <a:avLst/>
          </a:prstGeom>
          <a:noFill/>
          <a:ln w="3175">
            <a:solidFill>
              <a:schemeClr val="tx1"/>
            </a:solidFill>
          </a:ln>
        </p:spPr>
      </p:pic>
      <p:pic>
        <p:nvPicPr>
          <p:cNvPr id="43016" name="Picture 8" descr="http://iesglobal.org/assets/images/gallery/2018/LAKE%20POKHARA%20EXPEDITION%20-%202018/images/8.jpg"/>
          <p:cNvPicPr>
            <a:picLocks noChangeAspect="1" noChangeArrowheads="1"/>
          </p:cNvPicPr>
          <p:nvPr/>
        </p:nvPicPr>
        <p:blipFill>
          <a:blip r:embed="rId4" cstate="print"/>
          <a:srcRect/>
          <a:stretch>
            <a:fillRect/>
          </a:stretch>
        </p:blipFill>
        <p:spPr bwMode="auto">
          <a:xfrm>
            <a:off x="1011366" y="2952751"/>
            <a:ext cx="3287584" cy="2138363"/>
          </a:xfrm>
          <a:prstGeom prst="rect">
            <a:avLst/>
          </a:prstGeom>
          <a:noFill/>
          <a:ln w="3175">
            <a:solidFill>
              <a:schemeClr val="tx1"/>
            </a:solidFill>
          </a:ln>
        </p:spPr>
      </p:pic>
      <p:pic>
        <p:nvPicPr>
          <p:cNvPr id="43018" name="Picture 10" descr="http://iesglobal.org/assets/images/gallery/2018/LAKE%20POKHARA%20EXPEDITION%20-%202018/images/10.jpg"/>
          <p:cNvPicPr>
            <a:picLocks noChangeAspect="1" noChangeArrowheads="1"/>
          </p:cNvPicPr>
          <p:nvPr/>
        </p:nvPicPr>
        <p:blipFill>
          <a:blip r:embed="rId5" cstate="print"/>
          <a:srcRect t="18351"/>
          <a:stretch>
            <a:fillRect/>
          </a:stretch>
        </p:blipFill>
        <p:spPr bwMode="auto">
          <a:xfrm>
            <a:off x="5029200" y="3048000"/>
            <a:ext cx="3505200" cy="1962150"/>
          </a:xfrm>
          <a:prstGeom prst="rect">
            <a:avLst/>
          </a:prstGeom>
          <a:noFill/>
          <a:ln w="3175">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6265"/>
            <a:ext cx="8229600" cy="672649"/>
          </a:xfrm>
        </p:spPr>
        <p:txBody>
          <a:bodyPr>
            <a:normAutofit/>
          </a:bodyPr>
          <a:lstStyle/>
          <a:p>
            <a:r>
              <a:rPr lang="en-US" sz="3000" b="1" dirty="0" smtClean="0">
                <a:solidFill>
                  <a:schemeClr val="accent1">
                    <a:lumMod val="50000"/>
                  </a:schemeClr>
                </a:solidFill>
                <a:effectLst>
                  <a:outerShdw blurRad="38100" dist="38100" dir="2700000" algn="tl">
                    <a:srgbClr val="FFFFFF"/>
                  </a:outerShdw>
                </a:effectLst>
                <a:latin typeface="Cambria" pitchFamily="18" charset="0"/>
              </a:rPr>
              <a:t>GLOBE Science Festival - Taiwan</a:t>
            </a:r>
          </a:p>
        </p:txBody>
      </p:sp>
      <p:sp>
        <p:nvSpPr>
          <p:cNvPr id="3" name="Content Placeholder 2"/>
          <p:cNvSpPr>
            <a:spLocks noGrp="1"/>
          </p:cNvSpPr>
          <p:nvPr>
            <p:ph idx="1"/>
          </p:nvPr>
        </p:nvSpPr>
        <p:spPr>
          <a:xfrm>
            <a:off x="1059363" y="1283788"/>
            <a:ext cx="7924800" cy="3802562"/>
          </a:xfrm>
        </p:spPr>
        <p:txBody>
          <a:bodyPr>
            <a:normAutofit fontScale="92500" lnSpcReduction="10000"/>
          </a:bodyPr>
          <a:lstStyle/>
          <a:p>
            <a:pPr algn="just"/>
            <a:r>
              <a:rPr lang="en-US" sz="1700" i="1" dirty="0" smtClean="0">
                <a:solidFill>
                  <a:schemeClr val="accent1">
                    <a:lumMod val="50000"/>
                  </a:schemeClr>
                </a:solidFill>
                <a:latin typeface="Book Antiqua" pitchFamily="18" charset="0"/>
                <a:cs typeface="Times New Roman" pitchFamily="18" charset="0"/>
              </a:rPr>
              <a:t>The GLOBE Partner-Taiwan organized 2018 GLOBE Taiwan Science Festival for Asia Pacific Region during July 20-22, 2018 in Taichung, Taiwan</a:t>
            </a:r>
            <a:r>
              <a:rPr lang="en-US" sz="1800" i="1" dirty="0" smtClean="0">
                <a:solidFill>
                  <a:schemeClr val="accent1">
                    <a:lumMod val="50000"/>
                  </a:schemeClr>
                </a:solidFill>
                <a:latin typeface="Book Antiqua" pitchFamily="18" charset="0"/>
                <a:cs typeface="Times New Roman" pitchFamily="18" charset="0"/>
              </a:rPr>
              <a:t>.</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700" i="1" dirty="0" smtClean="0">
                <a:solidFill>
                  <a:schemeClr val="accent1">
                    <a:lumMod val="50000"/>
                  </a:schemeClr>
                </a:solidFill>
                <a:latin typeface="Book Antiqua" pitchFamily="18" charset="0"/>
                <a:cs typeface="Times New Roman" pitchFamily="18" charset="0"/>
              </a:rPr>
              <a:t>76 teachers and students from Taiwan, Thailand and the Philippines participated in the event</a:t>
            </a:r>
            <a:r>
              <a:rPr lang="en-US" sz="1900" i="1" dirty="0" smtClean="0">
                <a:solidFill>
                  <a:schemeClr val="accent1">
                    <a:lumMod val="50000"/>
                  </a:schemeClr>
                </a:solidFill>
                <a:latin typeface="Book Antiqua" pitchFamily="18" charset="0"/>
                <a:cs typeface="Times New Roman" pitchFamily="18" charset="0"/>
              </a:rPr>
              <a:t>. </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700" i="1" dirty="0" smtClean="0">
                <a:solidFill>
                  <a:schemeClr val="accent1">
                    <a:lumMod val="50000"/>
                  </a:schemeClr>
                </a:solidFill>
                <a:latin typeface="Book Antiqua" pitchFamily="18" charset="0"/>
                <a:cs typeface="Times New Roman" pitchFamily="18" charset="0"/>
              </a:rPr>
              <a:t>Reports (by way of posters) were presented by both students and teachers during the science festival.</a:t>
            </a:r>
            <a:r>
              <a:rPr lang="en-US" sz="1900" i="1" dirty="0" smtClean="0">
                <a:solidFill>
                  <a:schemeClr val="accent1">
                    <a:lumMod val="50000"/>
                  </a:schemeClr>
                </a:solidFill>
                <a:latin typeface="Book Antiqua" pitchFamily="18" charset="0"/>
                <a:cs typeface="Times New Roman" pitchFamily="18" charset="0"/>
              </a:rPr>
              <a:t>  </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700" i="1" dirty="0" smtClean="0">
                <a:solidFill>
                  <a:schemeClr val="accent1">
                    <a:lumMod val="50000"/>
                  </a:schemeClr>
                </a:solidFill>
                <a:latin typeface="Book Antiqua" pitchFamily="18" charset="0"/>
                <a:cs typeface="Times New Roman" pitchFamily="18" charset="0"/>
              </a:rPr>
              <a:t>Seven of which were presented by the Taiwan teams, three by Thailand &amp;  four by Philippines.</a:t>
            </a:r>
          </a:p>
          <a:p>
            <a:pPr algn="just"/>
            <a:endParaRPr lang="en-US" sz="900" i="1" dirty="0" smtClean="0">
              <a:solidFill>
                <a:schemeClr val="accent1">
                  <a:lumMod val="50000"/>
                </a:schemeClr>
              </a:solidFill>
              <a:latin typeface="Book Antiqua" pitchFamily="18" charset="0"/>
              <a:cs typeface="Times New Roman" pitchFamily="18" charset="0"/>
            </a:endParaRPr>
          </a:p>
          <a:p>
            <a:pPr algn="just"/>
            <a:r>
              <a:rPr lang="en-US" sz="1700" i="1" dirty="0" smtClean="0">
                <a:solidFill>
                  <a:schemeClr val="accent1">
                    <a:lumMod val="50000"/>
                  </a:schemeClr>
                </a:solidFill>
                <a:latin typeface="Book Antiqua" pitchFamily="18" charset="0"/>
                <a:cs typeface="Times New Roman" pitchFamily="18" charset="0"/>
              </a:rPr>
              <a:t>The GLOBE students’ poster presentation section was one of highlights in this exhibition</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700" i="1" dirty="0" smtClean="0">
                <a:solidFill>
                  <a:schemeClr val="accent1">
                    <a:lumMod val="50000"/>
                  </a:schemeClr>
                </a:solidFill>
                <a:latin typeface="Book Antiqua" pitchFamily="18" charset="0"/>
                <a:cs typeface="Times New Roman" pitchFamily="18" charset="0"/>
              </a:rPr>
              <a:t>The GLOBE Taiwan Science Festival is an annual event and aims to provide opportunities for GLOBE Taiwan students to present their GLOBE science investigations results to the public.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http://iesglobal.org/assets/images/gallery/2018/GLOBE%20Science%20Festival%20in%20Taiwan/images/11.jpg"/>
          <p:cNvPicPr>
            <a:picLocks noChangeAspect="1" noChangeArrowheads="1"/>
          </p:cNvPicPr>
          <p:nvPr/>
        </p:nvPicPr>
        <p:blipFill>
          <a:blip r:embed="rId2"/>
          <a:srcRect/>
          <a:stretch>
            <a:fillRect/>
          </a:stretch>
        </p:blipFill>
        <p:spPr bwMode="auto">
          <a:xfrm>
            <a:off x="1143000" y="1047750"/>
            <a:ext cx="2667000" cy="3556000"/>
          </a:xfrm>
          <a:prstGeom prst="rect">
            <a:avLst/>
          </a:prstGeom>
          <a:noFill/>
          <a:ln w="3175">
            <a:solidFill>
              <a:schemeClr val="tx1"/>
            </a:solidFill>
          </a:ln>
        </p:spPr>
      </p:pic>
      <p:pic>
        <p:nvPicPr>
          <p:cNvPr id="36869" name="Picture 5" descr="http://iesglobal.org/assets/images/gallery/2018/GLOBE%20Science%20Festival%20in%20Taiwan/images/2.jpg"/>
          <p:cNvPicPr>
            <a:picLocks noChangeAspect="1" noChangeArrowheads="1"/>
          </p:cNvPicPr>
          <p:nvPr/>
        </p:nvPicPr>
        <p:blipFill>
          <a:blip r:embed="rId3"/>
          <a:srcRect b="4348"/>
          <a:stretch>
            <a:fillRect/>
          </a:stretch>
        </p:blipFill>
        <p:spPr bwMode="auto">
          <a:xfrm>
            <a:off x="3962400" y="1123950"/>
            <a:ext cx="2590800" cy="3505200"/>
          </a:xfrm>
          <a:prstGeom prst="rect">
            <a:avLst/>
          </a:prstGeom>
          <a:noFill/>
        </p:spPr>
      </p:pic>
      <p:pic>
        <p:nvPicPr>
          <p:cNvPr id="36871" name="Picture 7" descr="http://iesglobal.org/assets/images/gallery/2018/GLOBE%20Science%20Festival%20in%20Taiwan/images/15.jpg"/>
          <p:cNvPicPr>
            <a:picLocks noChangeAspect="1" noChangeArrowheads="1"/>
          </p:cNvPicPr>
          <p:nvPr/>
        </p:nvPicPr>
        <p:blipFill>
          <a:blip r:embed="rId4"/>
          <a:srcRect l="10799" t="5964" r="6701" b="9818"/>
          <a:stretch>
            <a:fillRect/>
          </a:stretch>
        </p:blipFill>
        <p:spPr bwMode="auto">
          <a:xfrm>
            <a:off x="6705600" y="1123950"/>
            <a:ext cx="2286000" cy="3429000"/>
          </a:xfrm>
          <a:prstGeom prst="rect">
            <a:avLst/>
          </a:prstGeom>
          <a:noFill/>
          <a:ln w="3175">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8150"/>
            <a:ext cx="8229600" cy="857250"/>
          </a:xfrm>
        </p:spPr>
        <p:txBody>
          <a:bodyPr>
            <a:normAutofit/>
          </a:bodyPr>
          <a:lstStyle/>
          <a:p>
            <a:r>
              <a:rPr lang="en-US" sz="3000" b="1" dirty="0" smtClean="0">
                <a:solidFill>
                  <a:schemeClr val="accent1">
                    <a:lumMod val="50000"/>
                  </a:schemeClr>
                </a:solidFill>
                <a:effectLst>
                  <a:outerShdw blurRad="38100" dist="38100" dir="2700000" algn="tl">
                    <a:srgbClr val="FFFFFF"/>
                  </a:outerShdw>
                </a:effectLst>
                <a:latin typeface="Cambria" pitchFamily="18" charset="0"/>
              </a:rPr>
              <a:t>GLOBE Teacher's Training, Hanoi, Vietnam</a:t>
            </a:r>
          </a:p>
        </p:txBody>
      </p:sp>
      <p:sp>
        <p:nvSpPr>
          <p:cNvPr id="3" name="Content Placeholder 2"/>
          <p:cNvSpPr>
            <a:spLocks noGrp="1"/>
          </p:cNvSpPr>
          <p:nvPr>
            <p:ph idx="1"/>
          </p:nvPr>
        </p:nvSpPr>
        <p:spPr>
          <a:xfrm>
            <a:off x="914400" y="1276351"/>
            <a:ext cx="8077200" cy="3394472"/>
          </a:xfrm>
        </p:spPr>
        <p:txBody>
          <a:bodyPr>
            <a:normAutofit/>
          </a:bodyPr>
          <a:lstStyle/>
          <a:p>
            <a:pPr algn="just"/>
            <a:r>
              <a:rPr lang="en-US" sz="1800" i="1" dirty="0" smtClean="0">
                <a:solidFill>
                  <a:schemeClr val="accent1">
                    <a:lumMod val="50000"/>
                  </a:schemeClr>
                </a:solidFill>
                <a:latin typeface="Book Antiqua" pitchFamily="18" charset="0"/>
                <a:cs typeface="Times New Roman" pitchFamily="18" charset="0"/>
              </a:rPr>
              <a:t>GLOBE Teacher Training Workshop was conducted on May 5, 2018 in Hanoi.  </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The training was attended by 35 teachers from different School in Hanoi.</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GLOBE Protocol such as atmosphere, hydrology &amp; soil. </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Dr. Tony P. Murphy, Dr. R.K.Garg &amp; Dr. Desh </a:t>
            </a:r>
            <a:r>
              <a:rPr lang="en-US" sz="1800" i="1" dirty="0" err="1" smtClean="0">
                <a:solidFill>
                  <a:schemeClr val="accent1">
                    <a:lumMod val="50000"/>
                  </a:schemeClr>
                </a:solidFill>
                <a:latin typeface="Book Antiqua" pitchFamily="18" charset="0"/>
                <a:cs typeface="Times New Roman" pitchFamily="18" charset="0"/>
              </a:rPr>
              <a:t>Bandhu</a:t>
            </a:r>
            <a:r>
              <a:rPr lang="en-US" sz="1800" i="1" dirty="0" smtClean="0">
                <a:solidFill>
                  <a:schemeClr val="accent1">
                    <a:lumMod val="50000"/>
                  </a:schemeClr>
                </a:solidFill>
                <a:latin typeface="Book Antiqua" pitchFamily="18" charset="0"/>
                <a:cs typeface="Times New Roman" pitchFamily="18" charset="0"/>
              </a:rPr>
              <a:t> were the master trainer for the program.</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A session on data entry was also led by Dr. David Overoy during which is explain to the participants about user interface on the website &amp; how to use data visualization for making reports &amp; how to use GLOBE MHM App.  </a:t>
            </a:r>
          </a:p>
          <a:p>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920" y="700649"/>
            <a:ext cx="8229600" cy="857250"/>
          </a:xfrm>
        </p:spPr>
        <p:txBody>
          <a:bodyPr>
            <a:normAutofit fontScale="90000"/>
          </a:bodyPr>
          <a:lstStyle/>
          <a:p>
            <a:pPr>
              <a:defRPr/>
            </a:pPr>
            <a:r>
              <a:rPr lang="en-US" sz="3300" b="1" dirty="0" smtClean="0">
                <a:solidFill>
                  <a:schemeClr val="accent1">
                    <a:lumMod val="50000"/>
                  </a:schemeClr>
                </a:solidFill>
                <a:effectLst>
                  <a:outerShdw blurRad="38100" dist="38100" dir="2700000" algn="tl">
                    <a:srgbClr val="FFFFFF"/>
                  </a:outerShdw>
                </a:effectLst>
                <a:latin typeface="Cambria" pitchFamily="18" charset="0"/>
              </a:rPr>
              <a:t>Activities in the Asia – Pacific Region </a:t>
            </a:r>
            <a:r>
              <a:rPr lang="en-US" b="1" dirty="0" smtClean="0">
                <a:solidFill>
                  <a:schemeClr val="accent1">
                    <a:lumMod val="50000"/>
                  </a:schemeClr>
                </a:solidFill>
                <a:effectLst>
                  <a:outerShdw blurRad="38100" dist="38100" dir="2700000" algn="tl">
                    <a:srgbClr val="FFFFFF"/>
                  </a:outerShdw>
                </a:effectLst>
                <a:latin typeface="Cambria" pitchFamily="18" charset="0"/>
              </a:rPr>
              <a:t/>
            </a:r>
            <a:br>
              <a:rPr lang="en-US" b="1" dirty="0" smtClean="0">
                <a:solidFill>
                  <a:schemeClr val="accent1">
                    <a:lumMod val="50000"/>
                  </a:schemeClr>
                </a:solidFill>
                <a:effectLst>
                  <a:outerShdw blurRad="38100" dist="38100" dir="2700000" algn="tl">
                    <a:srgbClr val="FFFFFF"/>
                  </a:outerShdw>
                </a:effectLst>
                <a:latin typeface="Cambria" pitchFamily="18" charset="0"/>
              </a:rPr>
            </a:br>
            <a:r>
              <a:rPr lang="en-US" sz="2400" b="1" i="1" dirty="0" smtClean="0">
                <a:solidFill>
                  <a:schemeClr val="accent1">
                    <a:lumMod val="50000"/>
                  </a:schemeClr>
                </a:solidFill>
                <a:latin typeface="Book Antiqua" pitchFamily="18" charset="0"/>
              </a:rPr>
              <a:t>(June, 2018 to May, 2019)</a:t>
            </a:r>
            <a:endParaRPr lang="en-US" sz="2400" dirty="0">
              <a:solidFill>
                <a:schemeClr val="accent1">
                  <a:lumMod val="50000"/>
                </a:schemeClr>
              </a:solidFill>
            </a:endParaRPr>
          </a:p>
        </p:txBody>
      </p:sp>
      <p:sp>
        <p:nvSpPr>
          <p:cNvPr id="3" name="Content Placeholder 2"/>
          <p:cNvSpPr>
            <a:spLocks noGrp="1"/>
          </p:cNvSpPr>
          <p:nvPr>
            <p:ph idx="1"/>
          </p:nvPr>
        </p:nvSpPr>
        <p:spPr>
          <a:xfrm>
            <a:off x="984959" y="1701070"/>
            <a:ext cx="8073549" cy="3385280"/>
          </a:xfrm>
        </p:spPr>
        <p:txBody>
          <a:bodyPr>
            <a:normAutofit fontScale="92500" lnSpcReduction="20000"/>
          </a:bodyPr>
          <a:lstStyle/>
          <a:p>
            <a:pPr algn="just"/>
            <a:r>
              <a:rPr lang="en-US" sz="1800" i="1" dirty="0" smtClean="0">
                <a:solidFill>
                  <a:schemeClr val="accent1">
                    <a:lumMod val="50000"/>
                  </a:schemeClr>
                </a:solidFill>
                <a:latin typeface="Book Antiqua" pitchFamily="18" charset="0"/>
                <a:cs typeface="Times New Roman" pitchFamily="18" charset="0"/>
              </a:rPr>
              <a:t>GLOBE Teacher’s Training Program in  </a:t>
            </a:r>
            <a:r>
              <a:rPr lang="en-US" sz="1800" i="1" dirty="0" err="1" smtClean="0">
                <a:solidFill>
                  <a:schemeClr val="accent1">
                    <a:lumMod val="50000"/>
                  </a:schemeClr>
                </a:solidFill>
                <a:latin typeface="Book Antiqua" pitchFamily="18" charset="0"/>
                <a:cs typeface="Times New Roman" pitchFamily="18" charset="0"/>
              </a:rPr>
              <a:t>Malé</a:t>
            </a:r>
            <a:r>
              <a:rPr lang="en-US" sz="1800" i="1" dirty="0" smtClean="0">
                <a:solidFill>
                  <a:schemeClr val="accent1">
                    <a:lumMod val="50000"/>
                  </a:schemeClr>
                </a:solidFill>
                <a:latin typeface="Book Antiqua" pitchFamily="18" charset="0"/>
                <a:cs typeface="Times New Roman" pitchFamily="18" charset="0"/>
              </a:rPr>
              <a:t>, Maldives During April 3-4, 2019</a:t>
            </a:r>
          </a:p>
          <a:p>
            <a:pPr algn="just"/>
            <a:endParaRPr lang="en-US" sz="6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GLOBE Teacher's Training Program in Koror, Palau during January 24 – 25, 2019.</a:t>
            </a:r>
          </a:p>
          <a:p>
            <a:pPr algn="just"/>
            <a:endParaRPr lang="en-US" sz="4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GLOBE International Exchange Program during 15-18 January, 2019 (Seoul – Taiwan)</a:t>
            </a:r>
          </a:p>
          <a:p>
            <a:pPr algn="just"/>
            <a:endParaRPr lang="en-US" sz="4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Young Friends of Environment Program during January 5- 9, 2019 </a:t>
            </a:r>
          </a:p>
          <a:p>
            <a:pPr algn="just"/>
            <a:endParaRPr lang="en-US" sz="4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2018 GLOBE Japan Student Conference in Tokyo, Japan during 23-24 November, 2018 </a:t>
            </a:r>
          </a:p>
          <a:p>
            <a:pPr algn="just"/>
            <a:endParaRPr lang="en-US" sz="4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GLOBE Learning Expedition to Lake Pokhara in Nepal during October 2-8, 2018. </a:t>
            </a:r>
          </a:p>
          <a:p>
            <a:pPr algn="just"/>
            <a:endParaRPr lang="en-US" sz="4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2018 GLOBE Science Festival in Taichung, Taiwan July 20-22, 2018</a:t>
            </a:r>
          </a:p>
          <a:p>
            <a:pPr algn="just"/>
            <a:endParaRPr lang="en-US" sz="4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GLOBE Teacher's Training, Hanoi, Vietnam during May 5, 2018</a:t>
            </a:r>
          </a:p>
          <a:p>
            <a:pPr algn="just"/>
            <a:endParaRPr lang="en-US" sz="4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Implementation of GLOBE ZIKA Education &amp; Prevention program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C:\Users\Heena\Downloads\11..jpg"/>
          <p:cNvPicPr>
            <a:picLocks noChangeAspect="1" noChangeArrowheads="1"/>
          </p:cNvPicPr>
          <p:nvPr/>
        </p:nvPicPr>
        <p:blipFill>
          <a:blip r:embed="rId2" cstate="print"/>
          <a:srcRect/>
          <a:stretch>
            <a:fillRect/>
          </a:stretch>
        </p:blipFill>
        <p:spPr bwMode="auto">
          <a:xfrm>
            <a:off x="6823152" y="1252191"/>
            <a:ext cx="2057400" cy="2743200"/>
          </a:xfrm>
          <a:prstGeom prst="rect">
            <a:avLst/>
          </a:prstGeom>
          <a:noFill/>
          <a:ln w="3175">
            <a:solidFill>
              <a:schemeClr val="tx1"/>
            </a:solidFill>
          </a:ln>
        </p:spPr>
      </p:pic>
      <p:pic>
        <p:nvPicPr>
          <p:cNvPr id="35846" name="Picture 6" descr="C:\Users\Heena\Downloads\IMG_20180505_103956896_HDR.jpg"/>
          <p:cNvPicPr>
            <a:picLocks noChangeAspect="1" noChangeArrowheads="1"/>
          </p:cNvPicPr>
          <p:nvPr/>
        </p:nvPicPr>
        <p:blipFill>
          <a:blip r:embed="rId3" cstate="print"/>
          <a:srcRect t="15152" b="12121"/>
          <a:stretch>
            <a:fillRect/>
          </a:stretch>
        </p:blipFill>
        <p:spPr bwMode="auto">
          <a:xfrm>
            <a:off x="1066800" y="819149"/>
            <a:ext cx="3276600" cy="1911927"/>
          </a:xfrm>
          <a:prstGeom prst="rect">
            <a:avLst/>
          </a:prstGeom>
          <a:noFill/>
          <a:ln w="3175">
            <a:solidFill>
              <a:schemeClr val="tx1"/>
            </a:solidFill>
          </a:ln>
        </p:spPr>
      </p:pic>
      <p:pic>
        <p:nvPicPr>
          <p:cNvPr id="35847" name="Picture 7" descr="C:\Users\Heena\Downloads\IMG_20180505_144233500_HDR.jpg"/>
          <p:cNvPicPr>
            <a:picLocks noChangeAspect="1" noChangeArrowheads="1"/>
          </p:cNvPicPr>
          <p:nvPr/>
        </p:nvPicPr>
        <p:blipFill>
          <a:blip r:embed="rId4" cstate="print"/>
          <a:srcRect/>
          <a:stretch>
            <a:fillRect/>
          </a:stretch>
        </p:blipFill>
        <p:spPr bwMode="auto">
          <a:xfrm>
            <a:off x="1066800" y="2857500"/>
            <a:ext cx="3276600" cy="2000250"/>
          </a:xfrm>
          <a:prstGeom prst="rect">
            <a:avLst/>
          </a:prstGeom>
          <a:noFill/>
          <a:ln w="3175">
            <a:solidFill>
              <a:schemeClr val="tx1"/>
            </a:solidFill>
          </a:ln>
        </p:spPr>
      </p:pic>
      <p:pic>
        <p:nvPicPr>
          <p:cNvPr id="35848" name="Picture 8" descr="C:\Users\Heena\Downloads\IMG_20180505_143753424_HDR.jpg"/>
          <p:cNvPicPr>
            <a:picLocks noChangeAspect="1" noChangeArrowheads="1"/>
          </p:cNvPicPr>
          <p:nvPr/>
        </p:nvPicPr>
        <p:blipFill>
          <a:blip r:embed="rId5" cstate="print"/>
          <a:srcRect/>
          <a:stretch>
            <a:fillRect/>
          </a:stretch>
        </p:blipFill>
        <p:spPr bwMode="auto">
          <a:xfrm>
            <a:off x="4572002" y="1244754"/>
            <a:ext cx="2100263" cy="2743200"/>
          </a:xfrm>
          <a:prstGeom prst="rect">
            <a:avLst/>
          </a:prstGeom>
          <a:noFill/>
          <a:ln w="3175">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42" y="585113"/>
            <a:ext cx="8229600" cy="857250"/>
          </a:xfrm>
        </p:spPr>
        <p:txBody>
          <a:bodyPr>
            <a:noAutofit/>
          </a:bodyPr>
          <a:lstStyle/>
          <a:p>
            <a:r>
              <a:rPr lang="en-US" sz="2600" b="1" dirty="0" smtClean="0">
                <a:solidFill>
                  <a:schemeClr val="accent1">
                    <a:lumMod val="50000"/>
                  </a:schemeClr>
                </a:solidFill>
                <a:effectLst>
                  <a:outerShdw blurRad="38100" dist="38100" dir="2700000" algn="tl">
                    <a:srgbClr val="FFFFFF"/>
                  </a:outerShdw>
                </a:effectLst>
                <a:latin typeface="Cambria" pitchFamily="18" charset="0"/>
              </a:rPr>
              <a:t>GLOBE Annual Regional Meeting</a:t>
            </a:r>
            <a:r>
              <a:rPr lang="en-US" sz="3000" b="1" dirty="0" smtClean="0">
                <a:solidFill>
                  <a:schemeClr val="accent1">
                    <a:lumMod val="50000"/>
                  </a:schemeClr>
                </a:solidFill>
                <a:effectLst>
                  <a:outerShdw blurRad="38100" dist="38100" dir="2700000" algn="tl">
                    <a:srgbClr val="FFFFFF"/>
                  </a:outerShdw>
                </a:effectLst>
                <a:latin typeface="Cambria" pitchFamily="18" charset="0"/>
              </a:rPr>
              <a:t> </a:t>
            </a:r>
            <a:br>
              <a:rPr lang="en-US" sz="3000" b="1" dirty="0" smtClean="0">
                <a:solidFill>
                  <a:schemeClr val="accent1">
                    <a:lumMod val="50000"/>
                  </a:schemeClr>
                </a:solidFill>
                <a:effectLst>
                  <a:outerShdw blurRad="38100" dist="38100" dir="2700000" algn="tl">
                    <a:srgbClr val="FFFFFF"/>
                  </a:outerShdw>
                </a:effectLst>
                <a:latin typeface="Cambria" pitchFamily="18" charset="0"/>
              </a:rPr>
            </a:br>
            <a:r>
              <a:rPr lang="en-US" sz="2000" b="1" dirty="0" smtClean="0">
                <a:solidFill>
                  <a:schemeClr val="accent1">
                    <a:lumMod val="50000"/>
                  </a:schemeClr>
                </a:solidFill>
                <a:effectLst>
                  <a:outerShdw blurRad="38100" dist="38100" dir="2700000" algn="tl">
                    <a:srgbClr val="FFFFFF"/>
                  </a:outerShdw>
                </a:effectLst>
                <a:latin typeface="Cambria" pitchFamily="18" charset="0"/>
              </a:rPr>
              <a:t>Hanoi, Vietnam</a:t>
            </a:r>
          </a:p>
        </p:txBody>
      </p:sp>
      <p:sp>
        <p:nvSpPr>
          <p:cNvPr id="3" name="Content Placeholder 2"/>
          <p:cNvSpPr>
            <a:spLocks noGrp="1"/>
          </p:cNvSpPr>
          <p:nvPr>
            <p:ph idx="1"/>
          </p:nvPr>
        </p:nvSpPr>
        <p:spPr>
          <a:xfrm>
            <a:off x="903240" y="1579285"/>
            <a:ext cx="8229600" cy="3394472"/>
          </a:xfrm>
        </p:spPr>
        <p:txBody>
          <a:bodyPr>
            <a:normAutofit fontScale="92500" lnSpcReduction="20000"/>
          </a:bodyPr>
          <a:lstStyle/>
          <a:p>
            <a:pPr lvl="0" algn="just">
              <a:defRPr/>
            </a:pPr>
            <a:r>
              <a:rPr lang="en-US" sz="2200" i="1" dirty="0" smtClean="0">
                <a:solidFill>
                  <a:schemeClr val="accent1">
                    <a:lumMod val="50000"/>
                  </a:schemeClr>
                </a:solidFill>
                <a:latin typeface="Book Antiqua" pitchFamily="18" charset="0"/>
                <a:cs typeface="Times New Roman" pitchFamily="18" charset="0"/>
              </a:rPr>
              <a:t>GLOBE Annual Regional Meeting was held in Hanoi, Vietnam during May 6-9, 2018 which was organized by GLOBE Regional Coordination Office in association with GLOBE – Vietnam &amp; GIO. </a:t>
            </a:r>
          </a:p>
          <a:p>
            <a:pPr lvl="0" algn="just">
              <a:defRPr/>
            </a:pPr>
            <a:endParaRPr lang="en-US" sz="600" i="1" dirty="0" smtClean="0">
              <a:solidFill>
                <a:schemeClr val="accent1">
                  <a:lumMod val="50000"/>
                </a:schemeClr>
              </a:solidFill>
              <a:latin typeface="Book Antiqua" pitchFamily="18" charset="0"/>
              <a:cs typeface="Times New Roman" pitchFamily="18" charset="0"/>
            </a:endParaRPr>
          </a:p>
          <a:p>
            <a:pPr algn="just">
              <a:defRPr/>
            </a:pPr>
            <a:r>
              <a:rPr lang="en-US" sz="2200" i="1" dirty="0" smtClean="0">
                <a:solidFill>
                  <a:schemeClr val="accent1">
                    <a:lumMod val="50000"/>
                  </a:schemeClr>
                </a:solidFill>
                <a:latin typeface="Book Antiqua" pitchFamily="18" charset="0"/>
                <a:cs typeface="Times New Roman" pitchFamily="18" charset="0"/>
              </a:rPr>
              <a:t>Total 30 Participants from 15 country participated  in the program. </a:t>
            </a:r>
          </a:p>
          <a:p>
            <a:pPr indent="3175" algn="just">
              <a:buNone/>
              <a:defRPr/>
            </a:pPr>
            <a:r>
              <a:rPr lang="en-US" sz="1800" i="1" dirty="0" smtClean="0">
                <a:solidFill>
                  <a:schemeClr val="accent1">
                    <a:lumMod val="50000"/>
                  </a:schemeClr>
                </a:solidFill>
                <a:latin typeface="Book Antiqua" pitchFamily="18" charset="0"/>
                <a:cs typeface="Times New Roman" pitchFamily="18" charset="0"/>
              </a:rPr>
              <a:t>(India, Japan, Marshall Island, Micronesia, Magnolia, Maldives, Nepal, New Zealand, Palau, Philippines, Republic of Korea, Sri Lanka, Taiwan  Partner, Thailand, Vietnam )</a:t>
            </a:r>
          </a:p>
          <a:p>
            <a:pPr algn="just">
              <a:defRPr/>
            </a:pPr>
            <a:endParaRPr lang="en-US" sz="600" i="1" dirty="0" smtClean="0">
              <a:solidFill>
                <a:schemeClr val="accent1">
                  <a:lumMod val="50000"/>
                </a:schemeClr>
              </a:solidFill>
              <a:latin typeface="Book Antiqua" pitchFamily="18" charset="0"/>
              <a:cs typeface="Times New Roman" pitchFamily="18" charset="0"/>
            </a:endParaRPr>
          </a:p>
          <a:p>
            <a:r>
              <a:rPr lang="en-US" sz="2200" i="1" dirty="0" smtClean="0">
                <a:solidFill>
                  <a:schemeClr val="accent1">
                    <a:lumMod val="50000"/>
                  </a:schemeClr>
                </a:solidFill>
                <a:latin typeface="Book Antiqua" pitchFamily="18" charset="0"/>
                <a:cs typeface="Times New Roman" pitchFamily="18" charset="0"/>
              </a:rPr>
              <a:t>During the meeting GLOBE Strategic Plan was discussed in detail, explaining its aim and how this can be implemented in GLOBE schools in the Country.</a:t>
            </a:r>
          </a:p>
          <a:p>
            <a:endParaRPr lang="en-US" sz="700" i="1" dirty="0" smtClean="0">
              <a:solidFill>
                <a:schemeClr val="accent1">
                  <a:lumMod val="50000"/>
                </a:schemeClr>
              </a:solidFill>
              <a:latin typeface="Book Antiqua" pitchFamily="18" charset="0"/>
              <a:cs typeface="Times New Roman" pitchFamily="18" charset="0"/>
            </a:endParaRPr>
          </a:p>
          <a:p>
            <a:r>
              <a:rPr lang="en-US" sz="2200" i="1" dirty="0" smtClean="0">
                <a:solidFill>
                  <a:schemeClr val="accent1">
                    <a:lumMod val="50000"/>
                  </a:schemeClr>
                </a:solidFill>
                <a:latin typeface="Book Antiqua" pitchFamily="18" charset="0"/>
                <a:cs typeface="Times New Roman" pitchFamily="18" charset="0"/>
              </a:rPr>
              <a:t>Short term goal from the GLOBE Strategic Plan were focused to be achieved by 2020 in the region.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eena\Downloads\_MG_6316.jpg"/>
          <p:cNvPicPr/>
          <p:nvPr/>
        </p:nvPicPr>
        <p:blipFill>
          <a:blip r:embed="rId2" cstate="print"/>
          <a:srcRect/>
          <a:stretch>
            <a:fillRect/>
          </a:stretch>
        </p:blipFill>
        <p:spPr bwMode="auto">
          <a:xfrm>
            <a:off x="1600202" y="971551"/>
            <a:ext cx="3190875" cy="1900953"/>
          </a:xfrm>
          <a:prstGeom prst="rect">
            <a:avLst/>
          </a:prstGeom>
          <a:noFill/>
          <a:ln w="3175">
            <a:solidFill>
              <a:schemeClr val="tx1"/>
            </a:solidFill>
            <a:miter lim="800000"/>
            <a:headEnd/>
            <a:tailEnd/>
          </a:ln>
        </p:spPr>
      </p:pic>
      <p:pic>
        <p:nvPicPr>
          <p:cNvPr id="5" name="Picture 4" descr="http://iesglobal.org/gallery/2018/GLOBE%20Regional%20Meeting%20Hanoi/images/6.jpg"/>
          <p:cNvPicPr/>
          <p:nvPr/>
        </p:nvPicPr>
        <p:blipFill>
          <a:blip r:embed="rId3" cstate="print"/>
          <a:srcRect t="16165"/>
          <a:stretch>
            <a:fillRect/>
          </a:stretch>
        </p:blipFill>
        <p:spPr bwMode="auto">
          <a:xfrm>
            <a:off x="1600200" y="3028950"/>
            <a:ext cx="3200400" cy="1885950"/>
          </a:xfrm>
          <a:prstGeom prst="rect">
            <a:avLst/>
          </a:prstGeom>
          <a:noFill/>
          <a:ln w="3175">
            <a:solidFill>
              <a:schemeClr val="tx1"/>
            </a:solidFill>
            <a:miter lim="800000"/>
            <a:headEnd/>
            <a:tailEnd/>
          </a:ln>
        </p:spPr>
      </p:pic>
      <p:pic>
        <p:nvPicPr>
          <p:cNvPr id="6" name="Picture 5" descr="http://iesglobal.org/gallery/2018/GLOBE%20Regional%20Meeting%20Hanoi/images/3.jpg"/>
          <p:cNvPicPr/>
          <p:nvPr/>
        </p:nvPicPr>
        <p:blipFill>
          <a:blip r:embed="rId4" cstate="print"/>
          <a:srcRect b="6055"/>
          <a:stretch>
            <a:fillRect/>
          </a:stretch>
        </p:blipFill>
        <p:spPr bwMode="auto">
          <a:xfrm>
            <a:off x="5562600" y="1047750"/>
            <a:ext cx="2667000" cy="3352800"/>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649" y="1838236"/>
            <a:ext cx="7924800" cy="2562314"/>
          </a:xfrm>
        </p:spPr>
        <p:txBody>
          <a:bodyPr>
            <a:normAutofit fontScale="85000" lnSpcReduction="20000"/>
          </a:bodyPr>
          <a:lstStyle/>
          <a:p>
            <a:pPr marL="234950" indent="-234950" algn="just">
              <a:buFont typeface="Courier New" pitchFamily="49" charset="0"/>
              <a:buChar char="o"/>
            </a:pPr>
            <a:r>
              <a:rPr lang="en-US" sz="2000" b="1" i="1" dirty="0" smtClean="0">
                <a:solidFill>
                  <a:schemeClr val="accent1">
                    <a:lumMod val="50000"/>
                  </a:schemeClr>
                </a:solidFill>
                <a:latin typeface="Book Antiqua" pitchFamily="18" charset="0"/>
                <a:cs typeface="Times New Roman" pitchFamily="18" charset="0"/>
              </a:rPr>
              <a:t>GLOBE Implementation Office</a:t>
            </a:r>
            <a:r>
              <a:rPr lang="en-US" sz="2000" i="1" dirty="0" smtClean="0">
                <a:solidFill>
                  <a:schemeClr val="accent1">
                    <a:lumMod val="50000"/>
                  </a:schemeClr>
                </a:solidFill>
                <a:latin typeface="Book Antiqua" pitchFamily="18" charset="0"/>
                <a:cs typeface="Times New Roman" pitchFamily="18" charset="0"/>
              </a:rPr>
              <a:t>, </a:t>
            </a:r>
            <a:r>
              <a:rPr lang="en-US" sz="2000" b="1" i="1" dirty="0" smtClean="0">
                <a:solidFill>
                  <a:schemeClr val="accent1">
                    <a:lumMod val="50000"/>
                  </a:schemeClr>
                </a:solidFill>
                <a:latin typeface="Book Antiqua" pitchFamily="18" charset="0"/>
                <a:cs typeface="Times New Roman" pitchFamily="18" charset="0"/>
              </a:rPr>
              <a:t>USA</a:t>
            </a:r>
            <a:r>
              <a:rPr lang="en-US" sz="2000" i="1" dirty="0" smtClean="0">
                <a:solidFill>
                  <a:schemeClr val="accent1">
                    <a:lumMod val="50000"/>
                  </a:schemeClr>
                </a:solidFill>
                <a:latin typeface="Book Antiqua" pitchFamily="18" charset="0"/>
                <a:cs typeface="Times New Roman" pitchFamily="18" charset="0"/>
              </a:rPr>
              <a:t> has appointed </a:t>
            </a:r>
            <a:r>
              <a:rPr lang="en-US" sz="2000" b="1" i="1" dirty="0" smtClean="0">
                <a:solidFill>
                  <a:schemeClr val="accent1">
                    <a:lumMod val="50000"/>
                  </a:schemeClr>
                </a:solidFill>
                <a:latin typeface="Book Antiqua" pitchFamily="18" charset="0"/>
                <a:cs typeface="Times New Roman" pitchFamily="18" charset="0"/>
              </a:rPr>
              <a:t>GLOBE Regional Coordination office for Asia – Pacific</a:t>
            </a:r>
            <a:r>
              <a:rPr lang="en-US" sz="2000" i="1" dirty="0" smtClean="0">
                <a:solidFill>
                  <a:schemeClr val="accent1">
                    <a:lumMod val="50000"/>
                  </a:schemeClr>
                </a:solidFill>
                <a:latin typeface="Book Antiqua" pitchFamily="18" charset="0"/>
                <a:cs typeface="Times New Roman" pitchFamily="18" charset="0"/>
              </a:rPr>
              <a:t> to implement the </a:t>
            </a:r>
            <a:r>
              <a:rPr lang="en-US" sz="2000" b="1" i="1" dirty="0" smtClean="0">
                <a:solidFill>
                  <a:schemeClr val="accent1">
                    <a:lumMod val="50000"/>
                  </a:schemeClr>
                </a:solidFill>
                <a:latin typeface="Book Antiqua" pitchFamily="18" charset="0"/>
                <a:cs typeface="Times New Roman" pitchFamily="18" charset="0"/>
              </a:rPr>
              <a:t>GLOBE ZIKA Education &amp; Prevention Program </a:t>
            </a:r>
            <a:r>
              <a:rPr lang="en-US" sz="2000" i="1" dirty="0" smtClean="0">
                <a:solidFill>
                  <a:schemeClr val="accent1">
                    <a:lumMod val="50000"/>
                  </a:schemeClr>
                </a:solidFill>
                <a:latin typeface="Book Antiqua" pitchFamily="18" charset="0"/>
                <a:cs typeface="Times New Roman" pitchFamily="18" charset="0"/>
              </a:rPr>
              <a:t>in the region under the title “</a:t>
            </a:r>
            <a:r>
              <a:rPr lang="en-US" sz="2000" b="1" i="1" dirty="0" smtClean="0">
                <a:solidFill>
                  <a:schemeClr val="accent1">
                    <a:lumMod val="50000"/>
                  </a:schemeClr>
                </a:solidFill>
                <a:latin typeface="Book Antiqua" pitchFamily="18" charset="0"/>
                <a:cs typeface="Times New Roman" pitchFamily="18" charset="0"/>
              </a:rPr>
              <a:t>GLOBE: Engaging Citizens in the Forecasting and Observation of Mosquito Threats</a:t>
            </a:r>
            <a:r>
              <a:rPr lang="en-US" sz="2000" i="1" dirty="0" smtClean="0">
                <a:solidFill>
                  <a:schemeClr val="accent1">
                    <a:lumMod val="50000"/>
                  </a:schemeClr>
                </a:solidFill>
                <a:latin typeface="Book Antiqua" pitchFamily="18" charset="0"/>
                <a:cs typeface="Times New Roman" pitchFamily="18" charset="0"/>
              </a:rPr>
              <a:t>”.</a:t>
            </a:r>
          </a:p>
          <a:p>
            <a:pPr marL="234950" indent="-234950" algn="just">
              <a:buFont typeface="Courier New" pitchFamily="49" charset="0"/>
              <a:buChar char="o"/>
            </a:pPr>
            <a:endParaRPr lang="en-US" sz="2100" i="1" dirty="0" smtClean="0">
              <a:solidFill>
                <a:schemeClr val="accent1">
                  <a:lumMod val="50000"/>
                </a:schemeClr>
              </a:solidFill>
              <a:latin typeface="Book Antiqua" pitchFamily="18" charset="0"/>
              <a:cs typeface="Times New Roman" pitchFamily="18" charset="0"/>
            </a:endParaRPr>
          </a:p>
          <a:p>
            <a:pPr marL="234950" indent="-234950" algn="just">
              <a:buFont typeface="Courier New" pitchFamily="49" charset="0"/>
              <a:buChar char="o"/>
            </a:pPr>
            <a:r>
              <a:rPr lang="en-US" sz="2100" i="1" dirty="0" smtClean="0">
                <a:solidFill>
                  <a:schemeClr val="accent1">
                    <a:lumMod val="50000"/>
                  </a:schemeClr>
                </a:solidFill>
                <a:latin typeface="Book Antiqua" pitchFamily="18" charset="0"/>
                <a:cs typeface="Times New Roman" pitchFamily="18" charset="0"/>
              </a:rPr>
              <a:t>GLOBE Regional Coordination Office for Asia – Pacific organize Regional Mosquito Training (RMT) in Hanoi, Vietnam on 10 -11 May 2018.</a:t>
            </a:r>
          </a:p>
          <a:p>
            <a:pPr marL="234950" indent="-234950" algn="just">
              <a:buFont typeface="Courier New" pitchFamily="49" charset="0"/>
              <a:buChar char="o"/>
            </a:pPr>
            <a:endParaRPr lang="en-US" sz="2100" i="1" dirty="0" smtClean="0">
              <a:solidFill>
                <a:schemeClr val="accent1">
                  <a:lumMod val="50000"/>
                </a:schemeClr>
              </a:solidFill>
              <a:latin typeface="Book Antiqua" pitchFamily="18" charset="0"/>
              <a:cs typeface="Times New Roman" pitchFamily="18" charset="0"/>
            </a:endParaRPr>
          </a:p>
          <a:p>
            <a:pPr marL="234950" indent="-234950" algn="just">
              <a:buFont typeface="Courier New" pitchFamily="49" charset="0"/>
              <a:buChar char="o"/>
            </a:pPr>
            <a:r>
              <a:rPr lang="en-US" sz="2100" i="1" dirty="0" smtClean="0">
                <a:solidFill>
                  <a:schemeClr val="accent1">
                    <a:lumMod val="50000"/>
                  </a:schemeClr>
                </a:solidFill>
                <a:latin typeface="Book Antiqua" pitchFamily="18" charset="0"/>
                <a:cs typeface="Times New Roman" pitchFamily="18" charset="0"/>
              </a:rPr>
              <a:t>The project aims to enlist thousands of students, teachers, and community leaders to collect data on mosquito's for a global mapping project.</a:t>
            </a:r>
          </a:p>
          <a:p>
            <a:endParaRPr lang="en-US" dirty="0">
              <a:solidFill>
                <a:schemeClr val="accent1">
                  <a:lumMod val="50000"/>
                </a:schemeClr>
              </a:solidFill>
            </a:endParaRPr>
          </a:p>
        </p:txBody>
      </p:sp>
      <p:pic>
        <p:nvPicPr>
          <p:cNvPr id="4" name="Picture 3">
            <a:extLst>
              <a:ext uri="{FF2B5EF4-FFF2-40B4-BE49-F238E27FC236}">
                <a16:creationId xmlns="" xmlns:a16="http://schemas.microsoft.com/office/drawing/2014/main" id="{03C0848B-6E5A-6247-A80C-CF4002B508AB}"/>
              </a:ext>
            </a:extLst>
          </p:cNvPr>
          <p:cNvPicPr/>
          <p:nvPr/>
        </p:nvPicPr>
        <p:blipFill>
          <a:blip r:embed="rId2" cstate="print">
            <a:extLst>
              <a:ext uri="{28A0092B-C50C-407E-A947-70E740481C1C}">
                <a14:useLocalDpi xmlns="" xmlns:a14="http://schemas.microsoft.com/office/drawing/2010/main" val="0"/>
              </a:ext>
            </a:extLst>
          </a:blip>
          <a:stretch>
            <a:fillRect/>
          </a:stretch>
        </p:blipFill>
        <p:spPr>
          <a:xfrm>
            <a:off x="3296072" y="785372"/>
            <a:ext cx="2929890" cy="914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94682" y="1873110"/>
          <a:ext cx="7896918" cy="3264224"/>
        </p:xfrm>
        <a:graphic>
          <a:graphicData uri="http://schemas.openxmlformats.org/drawingml/2006/table">
            <a:tbl>
              <a:tblPr firstRow="1" bandRow="1">
                <a:tableStyleId>{5C22544A-7EE6-4342-B048-85BDC9FD1C3A}</a:tableStyleId>
              </a:tblPr>
              <a:tblGrid>
                <a:gridCol w="1646348"/>
                <a:gridCol w="1318314"/>
                <a:gridCol w="1373822"/>
                <a:gridCol w="1262806"/>
                <a:gridCol w="979475"/>
                <a:gridCol w="1316153"/>
              </a:tblGrid>
              <a:tr h="457200">
                <a:tc>
                  <a:txBody>
                    <a:bodyPr/>
                    <a:lstStyle/>
                    <a:p>
                      <a:r>
                        <a:rPr lang="en-US" sz="1200" dirty="0" smtClean="0"/>
                        <a:t>Country  Bold</a:t>
                      </a:r>
                      <a:r>
                        <a:rPr lang="en-US" sz="1200" baseline="0" dirty="0" smtClean="0"/>
                        <a:t> = Focus Country</a:t>
                      </a:r>
                      <a:endParaRPr lang="en-US" sz="1200" dirty="0"/>
                    </a:p>
                  </a:txBody>
                  <a:tcPr/>
                </a:tc>
                <a:tc>
                  <a:txBody>
                    <a:bodyPr/>
                    <a:lstStyle/>
                    <a:p>
                      <a:r>
                        <a:rPr lang="en-US" sz="1200" dirty="0" smtClean="0"/>
                        <a:t>RMT Participants </a:t>
                      </a:r>
                      <a:endParaRPr lang="en-US" sz="1200" dirty="0"/>
                    </a:p>
                  </a:txBody>
                  <a:tcPr/>
                </a:tc>
                <a:tc>
                  <a:txBody>
                    <a:bodyPr/>
                    <a:lstStyle/>
                    <a:p>
                      <a:r>
                        <a:rPr lang="en-US" sz="1200" dirty="0" smtClean="0"/>
                        <a:t>#  of CMTs Per  Country</a:t>
                      </a:r>
                      <a:endParaRPr lang="en-US" sz="1200" dirty="0"/>
                    </a:p>
                  </a:txBody>
                  <a:tcPr/>
                </a:tc>
                <a:tc>
                  <a:txBody>
                    <a:bodyPr/>
                    <a:lstStyle/>
                    <a:p>
                      <a:r>
                        <a:rPr lang="en-US" sz="1200" dirty="0" smtClean="0"/>
                        <a:t># CMT Participants</a:t>
                      </a:r>
                      <a:endParaRPr lang="en-US" sz="1200" dirty="0"/>
                    </a:p>
                  </a:txBody>
                  <a:tcPr/>
                </a:tc>
                <a:tc>
                  <a:txBody>
                    <a:bodyPr/>
                    <a:lstStyle/>
                    <a:p>
                      <a:r>
                        <a:rPr lang="en-US" sz="1200" dirty="0" smtClean="0"/>
                        <a:t># LMWs</a:t>
                      </a:r>
                      <a:endParaRPr lang="en-US" sz="1200" dirty="0"/>
                    </a:p>
                  </a:txBody>
                  <a:tcPr/>
                </a:tc>
                <a:tc>
                  <a:txBody>
                    <a:bodyPr/>
                    <a:lstStyle/>
                    <a:p>
                      <a:r>
                        <a:rPr lang="en-US" sz="1200" dirty="0" smtClean="0"/>
                        <a:t># LMW Participants </a:t>
                      </a:r>
                      <a:endParaRPr lang="en-US" sz="1200" dirty="0"/>
                    </a:p>
                  </a:txBody>
                  <a:tcPr/>
                </a:tc>
              </a:tr>
              <a:tr h="274320">
                <a:tc>
                  <a:txBody>
                    <a:bodyPr/>
                    <a:lstStyle/>
                    <a:p>
                      <a:r>
                        <a:rPr lang="en-US" sz="1200" dirty="0" smtClean="0"/>
                        <a:t>Fiji</a:t>
                      </a:r>
                      <a:endParaRPr lang="en-US" sz="1200" dirty="0"/>
                    </a:p>
                  </a:txBody>
                  <a:tcPr/>
                </a:tc>
                <a:tc>
                  <a:txBody>
                    <a:bodyPr/>
                    <a:lstStyle/>
                    <a:p>
                      <a:r>
                        <a:rPr lang="en-US" sz="1200" dirty="0" smtClean="0"/>
                        <a:t>1</a:t>
                      </a:r>
                      <a:endParaRPr lang="en-US" sz="1200" dirty="0"/>
                    </a:p>
                  </a:txBody>
                  <a:tcPr/>
                </a:tc>
                <a:tc>
                  <a:txBody>
                    <a:bodyPr/>
                    <a:lstStyle/>
                    <a:p>
                      <a:r>
                        <a:rPr lang="en-US" sz="1200" dirty="0" smtClean="0"/>
                        <a:t>3</a:t>
                      </a:r>
                      <a:endParaRPr lang="en-US" sz="1200" dirty="0"/>
                    </a:p>
                  </a:txBody>
                  <a:tcPr/>
                </a:tc>
                <a:tc>
                  <a:txBody>
                    <a:bodyPr/>
                    <a:lstStyle/>
                    <a:p>
                      <a:r>
                        <a:rPr lang="en-US" sz="1200" dirty="0" smtClean="0"/>
                        <a:t>75</a:t>
                      </a:r>
                      <a:endParaRPr lang="en-US" sz="1200" dirty="0"/>
                    </a:p>
                  </a:txBody>
                  <a:tcPr/>
                </a:tc>
                <a:tc>
                  <a:txBody>
                    <a:bodyPr/>
                    <a:lstStyle/>
                    <a:p>
                      <a:r>
                        <a:rPr lang="en-US" sz="1200" dirty="0" smtClean="0"/>
                        <a:t>75</a:t>
                      </a:r>
                      <a:endParaRPr lang="en-US" sz="1200" dirty="0"/>
                    </a:p>
                  </a:txBody>
                  <a:tcPr/>
                </a:tc>
                <a:tc>
                  <a:txBody>
                    <a:bodyPr/>
                    <a:lstStyle/>
                    <a:p>
                      <a:r>
                        <a:rPr lang="en-US" sz="1200" dirty="0" smtClean="0"/>
                        <a:t>1,875</a:t>
                      </a:r>
                      <a:endParaRPr lang="en-US" sz="1200" dirty="0"/>
                    </a:p>
                  </a:txBody>
                  <a:tcPr/>
                </a:tc>
              </a:tr>
              <a:tr h="274320">
                <a:tc>
                  <a:txBody>
                    <a:bodyPr/>
                    <a:lstStyle/>
                    <a:p>
                      <a:r>
                        <a:rPr lang="en-US" sz="1200" dirty="0" smtClean="0"/>
                        <a:t>India</a:t>
                      </a:r>
                      <a:endParaRPr lang="en-US" sz="1200" dirty="0"/>
                    </a:p>
                  </a:txBody>
                  <a:tcPr/>
                </a:tc>
                <a:tc>
                  <a:txBody>
                    <a:bodyPr/>
                    <a:lstStyle/>
                    <a:p>
                      <a:r>
                        <a:rPr lang="en-US" sz="1200" dirty="0" smtClean="0"/>
                        <a:t>1</a:t>
                      </a:r>
                      <a:endParaRPr lang="en-US" sz="1200" dirty="0"/>
                    </a:p>
                  </a:txBody>
                  <a:tcPr/>
                </a:tc>
                <a:tc>
                  <a:txBody>
                    <a:bodyPr/>
                    <a:lstStyle/>
                    <a:p>
                      <a:r>
                        <a:rPr lang="en-US" sz="1200" dirty="0" smtClean="0"/>
                        <a:t>6</a:t>
                      </a:r>
                      <a:endParaRPr lang="en-US" sz="1200" dirty="0"/>
                    </a:p>
                  </a:txBody>
                  <a:tcPr/>
                </a:tc>
                <a:tc>
                  <a:txBody>
                    <a:bodyPr/>
                    <a:lstStyle/>
                    <a:p>
                      <a:r>
                        <a:rPr lang="en-US" sz="1200" dirty="0" smtClean="0"/>
                        <a:t>150</a:t>
                      </a:r>
                      <a:endParaRPr lang="en-US" sz="1200" dirty="0"/>
                    </a:p>
                  </a:txBody>
                  <a:tcPr/>
                </a:tc>
                <a:tc>
                  <a:txBody>
                    <a:bodyPr/>
                    <a:lstStyle/>
                    <a:p>
                      <a:r>
                        <a:rPr lang="en-US" sz="1200" dirty="0" smtClean="0"/>
                        <a:t>150</a:t>
                      </a:r>
                      <a:endParaRPr lang="en-US" sz="1200" dirty="0"/>
                    </a:p>
                  </a:txBody>
                  <a:tcPr/>
                </a:tc>
                <a:tc>
                  <a:txBody>
                    <a:bodyPr/>
                    <a:lstStyle/>
                    <a:p>
                      <a:r>
                        <a:rPr lang="en-US" sz="1200" dirty="0" smtClean="0"/>
                        <a:t>3,750</a:t>
                      </a:r>
                      <a:endParaRPr lang="en-US" sz="1200" dirty="0"/>
                    </a:p>
                  </a:txBody>
                  <a:tcPr/>
                </a:tc>
              </a:tr>
              <a:tr h="274320">
                <a:tc>
                  <a:txBody>
                    <a:bodyPr/>
                    <a:lstStyle/>
                    <a:p>
                      <a:r>
                        <a:rPr lang="en-US" sz="1200" b="1" dirty="0" smtClean="0"/>
                        <a:t>Marshall Island</a:t>
                      </a:r>
                      <a:endParaRPr lang="en-US" sz="1200" b="1" dirty="0"/>
                    </a:p>
                  </a:txBody>
                  <a:tcPr/>
                </a:tc>
                <a:tc>
                  <a:txBody>
                    <a:bodyPr/>
                    <a:lstStyle/>
                    <a:p>
                      <a:r>
                        <a:rPr lang="en-US" sz="1200" b="1" dirty="0" smtClean="0"/>
                        <a:t>3</a:t>
                      </a:r>
                      <a:endParaRPr lang="en-US" sz="1200" b="1" dirty="0"/>
                    </a:p>
                  </a:txBody>
                  <a:tcPr/>
                </a:tc>
                <a:tc>
                  <a:txBody>
                    <a:bodyPr/>
                    <a:lstStyle/>
                    <a:p>
                      <a:r>
                        <a:rPr lang="en-US" sz="1200" b="1" dirty="0" smtClean="0"/>
                        <a:t>6</a:t>
                      </a:r>
                      <a:endParaRPr lang="en-US" sz="1200" b="1" dirty="0"/>
                    </a:p>
                  </a:txBody>
                  <a:tcPr/>
                </a:tc>
                <a:tc>
                  <a:txBody>
                    <a:bodyPr/>
                    <a:lstStyle/>
                    <a:p>
                      <a:r>
                        <a:rPr lang="en-US" sz="1200" b="1" dirty="0" smtClean="0"/>
                        <a:t>150</a:t>
                      </a:r>
                      <a:endParaRPr lang="en-US" sz="1200" b="1" dirty="0"/>
                    </a:p>
                  </a:txBody>
                  <a:tcPr/>
                </a:tc>
                <a:tc>
                  <a:txBody>
                    <a:bodyPr/>
                    <a:lstStyle/>
                    <a:p>
                      <a:r>
                        <a:rPr lang="en-US" sz="1200" b="1" dirty="0" smtClean="0"/>
                        <a:t>150</a:t>
                      </a:r>
                      <a:endParaRPr lang="en-US" sz="1200" b="1" dirty="0"/>
                    </a:p>
                  </a:txBody>
                  <a:tcPr/>
                </a:tc>
                <a:tc>
                  <a:txBody>
                    <a:bodyPr/>
                    <a:lstStyle/>
                    <a:p>
                      <a:r>
                        <a:rPr lang="en-US" sz="1200" b="1" dirty="0" smtClean="0"/>
                        <a:t>3,750</a:t>
                      </a:r>
                      <a:endParaRPr lang="en-US" sz="1200" b="1" dirty="0"/>
                    </a:p>
                  </a:txBody>
                  <a:tcPr/>
                </a:tc>
              </a:tr>
              <a:tr h="274320">
                <a:tc>
                  <a:txBody>
                    <a:bodyPr/>
                    <a:lstStyle/>
                    <a:p>
                      <a:r>
                        <a:rPr lang="en-US" sz="1200" b="1" dirty="0" smtClean="0"/>
                        <a:t>Micronesia</a:t>
                      </a:r>
                      <a:endParaRPr lang="en-US" sz="1200" b="1" dirty="0"/>
                    </a:p>
                  </a:txBody>
                  <a:tcPr/>
                </a:tc>
                <a:tc>
                  <a:txBody>
                    <a:bodyPr/>
                    <a:lstStyle/>
                    <a:p>
                      <a:r>
                        <a:rPr lang="en-US" sz="1200" b="1" dirty="0" smtClean="0"/>
                        <a:t>3</a:t>
                      </a:r>
                      <a:endParaRPr lang="en-US" sz="1200" b="1" dirty="0"/>
                    </a:p>
                  </a:txBody>
                  <a:tcPr/>
                </a:tc>
                <a:tc>
                  <a:txBody>
                    <a:bodyPr/>
                    <a:lstStyle/>
                    <a:p>
                      <a:r>
                        <a:rPr lang="en-US" sz="1200" b="1" dirty="0" smtClean="0"/>
                        <a:t>6</a:t>
                      </a:r>
                      <a:endParaRPr lang="en-US" sz="1200" b="1" dirty="0"/>
                    </a:p>
                  </a:txBody>
                  <a:tcPr/>
                </a:tc>
                <a:tc>
                  <a:txBody>
                    <a:bodyPr/>
                    <a:lstStyle/>
                    <a:p>
                      <a:r>
                        <a:rPr lang="en-US" sz="1200" b="1" dirty="0" smtClean="0"/>
                        <a:t>150</a:t>
                      </a:r>
                      <a:endParaRPr lang="en-US" sz="1200" b="1" dirty="0"/>
                    </a:p>
                  </a:txBody>
                  <a:tcPr/>
                </a:tc>
                <a:tc>
                  <a:txBody>
                    <a:bodyPr/>
                    <a:lstStyle/>
                    <a:p>
                      <a:r>
                        <a:rPr lang="en-US" sz="1200" b="1" dirty="0" smtClean="0"/>
                        <a:t>150</a:t>
                      </a:r>
                      <a:endParaRPr lang="en-US" sz="1200" b="1" dirty="0"/>
                    </a:p>
                  </a:txBody>
                  <a:tcPr/>
                </a:tc>
                <a:tc>
                  <a:txBody>
                    <a:bodyPr/>
                    <a:lstStyle/>
                    <a:p>
                      <a:r>
                        <a:rPr lang="en-US" sz="1200" b="1" dirty="0" smtClean="0"/>
                        <a:t>3,750</a:t>
                      </a:r>
                      <a:endParaRPr lang="en-US" sz="1200" b="1" dirty="0"/>
                    </a:p>
                  </a:txBody>
                  <a:tcPr/>
                </a:tc>
              </a:tr>
              <a:tr h="274320">
                <a:tc>
                  <a:txBody>
                    <a:bodyPr/>
                    <a:lstStyle/>
                    <a:p>
                      <a:r>
                        <a:rPr lang="en-US" sz="1200" b="0" dirty="0" smtClean="0"/>
                        <a:t>Nepal</a:t>
                      </a:r>
                      <a:endParaRPr lang="en-US" sz="1200" b="0" dirty="0"/>
                    </a:p>
                  </a:txBody>
                  <a:tcPr/>
                </a:tc>
                <a:tc>
                  <a:txBody>
                    <a:bodyPr/>
                    <a:lstStyle/>
                    <a:p>
                      <a:r>
                        <a:rPr lang="en-US" sz="1200" b="0" dirty="0" smtClean="0"/>
                        <a:t>2</a:t>
                      </a:r>
                      <a:endParaRPr lang="en-US" sz="1200" b="0" dirty="0"/>
                    </a:p>
                  </a:txBody>
                  <a:tcPr/>
                </a:tc>
                <a:tc>
                  <a:txBody>
                    <a:bodyPr/>
                    <a:lstStyle/>
                    <a:p>
                      <a:r>
                        <a:rPr lang="en-US" sz="1200" b="0" dirty="0" smtClean="0"/>
                        <a:t>3</a:t>
                      </a:r>
                      <a:endParaRPr lang="en-US" sz="1200" b="0" dirty="0"/>
                    </a:p>
                  </a:txBody>
                  <a:tcPr/>
                </a:tc>
                <a:tc>
                  <a:txBody>
                    <a:bodyPr/>
                    <a:lstStyle/>
                    <a:p>
                      <a:r>
                        <a:rPr lang="en-US" sz="1200" b="0" dirty="0" smtClean="0"/>
                        <a:t>75</a:t>
                      </a:r>
                      <a:endParaRPr lang="en-US" sz="1200" b="0" dirty="0"/>
                    </a:p>
                  </a:txBody>
                  <a:tcPr/>
                </a:tc>
                <a:tc>
                  <a:txBody>
                    <a:bodyPr/>
                    <a:lstStyle/>
                    <a:p>
                      <a:r>
                        <a:rPr lang="en-US" sz="1200" b="0" dirty="0" smtClean="0"/>
                        <a:t>75</a:t>
                      </a:r>
                      <a:endParaRPr lang="en-US" sz="1200" b="0" dirty="0"/>
                    </a:p>
                  </a:txBody>
                  <a:tcPr/>
                </a:tc>
                <a:tc>
                  <a:txBody>
                    <a:bodyPr/>
                    <a:lstStyle/>
                    <a:p>
                      <a:r>
                        <a:rPr lang="en-US" sz="1200" b="0" dirty="0" smtClean="0"/>
                        <a:t>1,875</a:t>
                      </a:r>
                      <a:endParaRPr lang="en-US" sz="1200" b="0" dirty="0"/>
                    </a:p>
                  </a:txBody>
                  <a:tcPr/>
                </a:tc>
              </a:tr>
              <a:tr h="274320">
                <a:tc>
                  <a:txBody>
                    <a:bodyPr/>
                    <a:lstStyle/>
                    <a:p>
                      <a:r>
                        <a:rPr lang="en-US" sz="1200" b="1" dirty="0" smtClean="0"/>
                        <a:t>Palau</a:t>
                      </a:r>
                      <a:endParaRPr lang="en-US" sz="1200" b="1" dirty="0"/>
                    </a:p>
                  </a:txBody>
                  <a:tcPr/>
                </a:tc>
                <a:tc>
                  <a:txBody>
                    <a:bodyPr/>
                    <a:lstStyle/>
                    <a:p>
                      <a:r>
                        <a:rPr lang="en-US" sz="1200" b="1" dirty="0" smtClean="0"/>
                        <a:t>3</a:t>
                      </a:r>
                      <a:endParaRPr lang="en-US" sz="1200" b="1" dirty="0"/>
                    </a:p>
                  </a:txBody>
                  <a:tcPr/>
                </a:tc>
                <a:tc>
                  <a:txBody>
                    <a:bodyPr/>
                    <a:lstStyle/>
                    <a:p>
                      <a:r>
                        <a:rPr lang="en-US" sz="1200" b="1" dirty="0" smtClean="0"/>
                        <a:t>6</a:t>
                      </a:r>
                      <a:endParaRPr lang="en-US" sz="1200" b="1" dirty="0"/>
                    </a:p>
                  </a:txBody>
                  <a:tcPr/>
                </a:tc>
                <a:tc>
                  <a:txBody>
                    <a:bodyPr/>
                    <a:lstStyle/>
                    <a:p>
                      <a:r>
                        <a:rPr lang="en-US" sz="1200" b="1" dirty="0" smtClean="0"/>
                        <a:t>150</a:t>
                      </a:r>
                      <a:endParaRPr lang="en-US" sz="1200" b="1" dirty="0"/>
                    </a:p>
                  </a:txBody>
                  <a:tcPr/>
                </a:tc>
                <a:tc>
                  <a:txBody>
                    <a:bodyPr/>
                    <a:lstStyle/>
                    <a:p>
                      <a:r>
                        <a:rPr lang="en-US" sz="1200" b="1" dirty="0" smtClean="0"/>
                        <a:t>150</a:t>
                      </a:r>
                      <a:endParaRPr lang="en-US" sz="1200" b="1" dirty="0"/>
                    </a:p>
                  </a:txBody>
                  <a:tcPr/>
                </a:tc>
                <a:tc>
                  <a:txBody>
                    <a:bodyPr/>
                    <a:lstStyle/>
                    <a:p>
                      <a:r>
                        <a:rPr lang="en-US" sz="1200" b="1" dirty="0" smtClean="0"/>
                        <a:t>3,750</a:t>
                      </a:r>
                      <a:endParaRPr lang="en-US" sz="1200" b="1" dirty="0"/>
                    </a:p>
                  </a:txBody>
                  <a:tcPr/>
                </a:tc>
              </a:tr>
              <a:tr h="274320">
                <a:tc>
                  <a:txBody>
                    <a:bodyPr/>
                    <a:lstStyle/>
                    <a:p>
                      <a:r>
                        <a:rPr lang="en-US" sz="1200" b="1" dirty="0" smtClean="0"/>
                        <a:t>Philippines</a:t>
                      </a:r>
                      <a:endParaRPr lang="en-US" sz="1200" b="1" dirty="0"/>
                    </a:p>
                  </a:txBody>
                  <a:tcPr/>
                </a:tc>
                <a:tc>
                  <a:txBody>
                    <a:bodyPr/>
                    <a:lstStyle/>
                    <a:p>
                      <a:r>
                        <a:rPr lang="en-US" sz="1200" b="1" dirty="0" smtClean="0"/>
                        <a:t>4</a:t>
                      </a:r>
                      <a:endParaRPr lang="en-US" sz="1200" b="1" dirty="0"/>
                    </a:p>
                  </a:txBody>
                  <a:tcPr/>
                </a:tc>
                <a:tc>
                  <a:txBody>
                    <a:bodyPr/>
                    <a:lstStyle/>
                    <a:p>
                      <a:r>
                        <a:rPr lang="en-US" sz="1200" b="1" dirty="0" smtClean="0"/>
                        <a:t>9</a:t>
                      </a:r>
                      <a:endParaRPr lang="en-US" sz="1200" b="1" dirty="0"/>
                    </a:p>
                  </a:txBody>
                  <a:tcPr/>
                </a:tc>
                <a:tc>
                  <a:txBody>
                    <a:bodyPr/>
                    <a:lstStyle/>
                    <a:p>
                      <a:r>
                        <a:rPr lang="en-US" sz="1200" b="1" dirty="0" smtClean="0"/>
                        <a:t>225</a:t>
                      </a:r>
                      <a:endParaRPr lang="en-US" sz="1200" b="1" dirty="0"/>
                    </a:p>
                  </a:txBody>
                  <a:tcPr/>
                </a:tc>
                <a:tc>
                  <a:txBody>
                    <a:bodyPr/>
                    <a:lstStyle/>
                    <a:p>
                      <a:r>
                        <a:rPr lang="en-US" sz="1200" b="1" dirty="0" smtClean="0"/>
                        <a:t>225</a:t>
                      </a:r>
                      <a:endParaRPr lang="en-US" sz="1200" b="1" dirty="0"/>
                    </a:p>
                  </a:txBody>
                  <a:tcPr/>
                </a:tc>
                <a:tc>
                  <a:txBody>
                    <a:bodyPr/>
                    <a:lstStyle/>
                    <a:p>
                      <a:r>
                        <a:rPr lang="en-US" sz="1200" b="1" dirty="0" smtClean="0"/>
                        <a:t>5,625</a:t>
                      </a:r>
                      <a:endParaRPr lang="en-US" sz="1200" b="1" dirty="0"/>
                    </a:p>
                  </a:txBody>
                  <a:tcPr/>
                </a:tc>
              </a:tr>
              <a:tr h="274320">
                <a:tc>
                  <a:txBody>
                    <a:bodyPr/>
                    <a:lstStyle/>
                    <a:p>
                      <a:r>
                        <a:rPr lang="en-US" sz="1200" b="1" dirty="0" smtClean="0"/>
                        <a:t>Thailand</a:t>
                      </a:r>
                      <a:endParaRPr lang="en-US" sz="1200" b="1" dirty="0"/>
                    </a:p>
                  </a:txBody>
                  <a:tcPr/>
                </a:tc>
                <a:tc>
                  <a:txBody>
                    <a:bodyPr/>
                    <a:lstStyle/>
                    <a:p>
                      <a:r>
                        <a:rPr lang="en-US" sz="1200" b="1" dirty="0" smtClean="0"/>
                        <a:t>3</a:t>
                      </a:r>
                      <a:endParaRPr lang="en-US" sz="1200" b="1" dirty="0"/>
                    </a:p>
                  </a:txBody>
                  <a:tcPr/>
                </a:tc>
                <a:tc>
                  <a:txBody>
                    <a:bodyPr/>
                    <a:lstStyle/>
                    <a:p>
                      <a:r>
                        <a:rPr lang="en-US" sz="1200" b="1" dirty="0" smtClean="0"/>
                        <a:t>9</a:t>
                      </a:r>
                      <a:endParaRPr lang="en-US" sz="1200" b="1" dirty="0"/>
                    </a:p>
                  </a:txBody>
                  <a:tcPr/>
                </a:tc>
                <a:tc>
                  <a:txBody>
                    <a:bodyPr/>
                    <a:lstStyle/>
                    <a:p>
                      <a:r>
                        <a:rPr lang="en-US" sz="1200" b="1" dirty="0" smtClean="0"/>
                        <a:t>225</a:t>
                      </a:r>
                      <a:endParaRPr lang="en-US" sz="1200" b="1" dirty="0"/>
                    </a:p>
                  </a:txBody>
                  <a:tcPr/>
                </a:tc>
                <a:tc>
                  <a:txBody>
                    <a:bodyPr/>
                    <a:lstStyle/>
                    <a:p>
                      <a:r>
                        <a:rPr lang="en-US" sz="1200" b="1" dirty="0" smtClean="0"/>
                        <a:t>225</a:t>
                      </a:r>
                      <a:endParaRPr lang="en-US" sz="1200" b="1" dirty="0"/>
                    </a:p>
                  </a:txBody>
                  <a:tcPr/>
                </a:tc>
                <a:tc>
                  <a:txBody>
                    <a:bodyPr/>
                    <a:lstStyle/>
                    <a:p>
                      <a:r>
                        <a:rPr lang="en-US" sz="1200" b="1" dirty="0" smtClean="0"/>
                        <a:t>5,625</a:t>
                      </a:r>
                      <a:endParaRPr lang="en-US" sz="1200" b="1" dirty="0"/>
                    </a:p>
                  </a:txBody>
                  <a:tcPr/>
                </a:tc>
              </a:tr>
              <a:tr h="274320">
                <a:tc>
                  <a:txBody>
                    <a:bodyPr/>
                    <a:lstStyle/>
                    <a:p>
                      <a:r>
                        <a:rPr lang="en-US" sz="1200" b="0" dirty="0" smtClean="0"/>
                        <a:t>Vietnam</a:t>
                      </a:r>
                      <a:endParaRPr lang="en-US" sz="1200" b="0" dirty="0"/>
                    </a:p>
                  </a:txBody>
                  <a:tcPr/>
                </a:tc>
                <a:tc>
                  <a:txBody>
                    <a:bodyPr/>
                    <a:lstStyle/>
                    <a:p>
                      <a:r>
                        <a:rPr lang="en-US" sz="1200" b="0" dirty="0" smtClean="0"/>
                        <a:t>3</a:t>
                      </a:r>
                      <a:endParaRPr lang="en-US" sz="1200" b="0" dirty="0"/>
                    </a:p>
                  </a:txBody>
                  <a:tcPr/>
                </a:tc>
                <a:tc>
                  <a:txBody>
                    <a:bodyPr/>
                    <a:lstStyle/>
                    <a:p>
                      <a:r>
                        <a:rPr lang="en-US" sz="1200" b="0" dirty="0" smtClean="0"/>
                        <a:t>6</a:t>
                      </a:r>
                      <a:endParaRPr lang="en-US" sz="1200" b="0" dirty="0"/>
                    </a:p>
                  </a:txBody>
                  <a:tcPr/>
                </a:tc>
                <a:tc>
                  <a:txBody>
                    <a:bodyPr/>
                    <a:lstStyle/>
                    <a:p>
                      <a:r>
                        <a:rPr lang="en-US" sz="1200" b="0" dirty="0" smtClean="0"/>
                        <a:t>150</a:t>
                      </a:r>
                      <a:endParaRPr lang="en-US" sz="1200" b="0" dirty="0"/>
                    </a:p>
                  </a:txBody>
                  <a:tcPr/>
                </a:tc>
                <a:tc>
                  <a:txBody>
                    <a:bodyPr/>
                    <a:lstStyle/>
                    <a:p>
                      <a:r>
                        <a:rPr lang="en-US" sz="1200" b="0" dirty="0" smtClean="0"/>
                        <a:t>150</a:t>
                      </a:r>
                      <a:endParaRPr lang="en-US" sz="1200" b="0" dirty="0"/>
                    </a:p>
                  </a:txBody>
                  <a:tcPr/>
                </a:tc>
                <a:tc>
                  <a:txBody>
                    <a:bodyPr/>
                    <a:lstStyle/>
                    <a:p>
                      <a:r>
                        <a:rPr lang="en-US" sz="1200" b="0" dirty="0" smtClean="0"/>
                        <a:t>3,750</a:t>
                      </a:r>
                      <a:endParaRPr lang="en-US" sz="1200" b="0" dirty="0"/>
                    </a:p>
                  </a:txBody>
                  <a:tcPr/>
                </a:tc>
              </a:tr>
              <a:tr h="338144">
                <a:tc>
                  <a:txBody>
                    <a:bodyPr/>
                    <a:lstStyle/>
                    <a:p>
                      <a:endParaRPr lang="en-US" sz="1200" b="0" dirty="0"/>
                    </a:p>
                  </a:txBody>
                  <a:tcPr/>
                </a:tc>
                <a:tc>
                  <a:txBody>
                    <a:bodyPr/>
                    <a:lstStyle/>
                    <a:p>
                      <a:r>
                        <a:rPr lang="en-US" sz="1200" b="1" dirty="0" smtClean="0"/>
                        <a:t>23</a:t>
                      </a:r>
                      <a:endParaRPr lang="en-US" sz="1200" b="1" dirty="0"/>
                    </a:p>
                  </a:txBody>
                  <a:tcPr/>
                </a:tc>
                <a:tc>
                  <a:txBody>
                    <a:bodyPr/>
                    <a:lstStyle/>
                    <a:p>
                      <a:r>
                        <a:rPr lang="en-US" sz="1200" b="1" dirty="0" smtClean="0"/>
                        <a:t>54</a:t>
                      </a:r>
                      <a:endParaRPr lang="en-US" sz="1200" b="1" dirty="0"/>
                    </a:p>
                  </a:txBody>
                  <a:tcPr/>
                </a:tc>
                <a:tc>
                  <a:txBody>
                    <a:bodyPr/>
                    <a:lstStyle/>
                    <a:p>
                      <a:r>
                        <a:rPr lang="en-US" sz="1200" b="1" dirty="0" smtClean="0"/>
                        <a:t>1,350</a:t>
                      </a:r>
                      <a:endParaRPr lang="en-US" sz="1200" b="1" dirty="0"/>
                    </a:p>
                  </a:txBody>
                  <a:tcPr/>
                </a:tc>
                <a:tc>
                  <a:txBody>
                    <a:bodyPr/>
                    <a:lstStyle/>
                    <a:p>
                      <a:r>
                        <a:rPr lang="en-US" sz="1200" b="1" dirty="0" smtClean="0"/>
                        <a:t>1,350</a:t>
                      </a:r>
                      <a:endParaRPr lang="en-US" sz="1200" b="1" dirty="0"/>
                    </a:p>
                  </a:txBody>
                  <a:tcPr/>
                </a:tc>
                <a:tc>
                  <a:txBody>
                    <a:bodyPr/>
                    <a:lstStyle/>
                    <a:p>
                      <a:r>
                        <a:rPr lang="en-US" sz="1200" b="1" dirty="0" smtClean="0"/>
                        <a:t>33,750</a:t>
                      </a:r>
                      <a:endParaRPr lang="en-US" sz="1200" b="1" dirty="0"/>
                    </a:p>
                  </a:txBody>
                  <a:tcPr/>
                </a:tc>
              </a:tr>
            </a:tbl>
          </a:graphicData>
        </a:graphic>
      </p:graphicFrame>
      <p:sp>
        <p:nvSpPr>
          <p:cNvPr id="5" name="Rectangle 4"/>
          <p:cNvSpPr/>
          <p:nvPr/>
        </p:nvSpPr>
        <p:spPr>
          <a:xfrm>
            <a:off x="914401" y="666751"/>
            <a:ext cx="8229600" cy="1200329"/>
          </a:xfrm>
          <a:prstGeom prst="rect">
            <a:avLst/>
          </a:prstGeom>
        </p:spPr>
        <p:txBody>
          <a:bodyPr wrap="square">
            <a:spAutoFit/>
          </a:bodyPr>
          <a:lstStyle/>
          <a:p>
            <a:pPr marL="347663" indent="-347663" algn="just">
              <a:buFont typeface="Arial" pitchFamily="34" charset="0"/>
              <a:buChar char="•"/>
            </a:pPr>
            <a:r>
              <a:rPr lang="en-US" i="1" dirty="0" smtClean="0">
                <a:solidFill>
                  <a:schemeClr val="accent1">
                    <a:lumMod val="50000"/>
                  </a:schemeClr>
                </a:solidFill>
                <a:latin typeface="Book Antiqua" pitchFamily="18" charset="0"/>
                <a:cs typeface="Times New Roman" pitchFamily="18" charset="0"/>
              </a:rPr>
              <a:t>There are </a:t>
            </a:r>
            <a:r>
              <a:rPr lang="en-US" b="1" i="1" dirty="0" smtClean="0">
                <a:solidFill>
                  <a:schemeClr val="accent1">
                    <a:lumMod val="50000"/>
                  </a:schemeClr>
                </a:solidFill>
                <a:latin typeface="Book Antiqua" pitchFamily="18" charset="0"/>
                <a:cs typeface="Times New Roman" pitchFamily="18" charset="0"/>
              </a:rPr>
              <a:t>5 initial implementation </a:t>
            </a:r>
            <a:r>
              <a:rPr lang="en-US" i="1" dirty="0" smtClean="0">
                <a:solidFill>
                  <a:schemeClr val="accent1">
                    <a:lumMod val="50000"/>
                  </a:schemeClr>
                </a:solidFill>
                <a:latin typeface="Book Antiqua" pitchFamily="18" charset="0"/>
                <a:cs typeface="Times New Roman" pitchFamily="18" charset="0"/>
              </a:rPr>
              <a:t>countries in A&amp;P that are supported to do CMTs and LMWs.</a:t>
            </a:r>
          </a:p>
          <a:p>
            <a:pPr marL="347663" indent="-347663" algn="just">
              <a:buFont typeface="Arial" pitchFamily="34" charset="0"/>
              <a:buChar char="•"/>
            </a:pPr>
            <a:r>
              <a:rPr lang="en-US" i="1" dirty="0" smtClean="0">
                <a:solidFill>
                  <a:schemeClr val="accent1">
                    <a:lumMod val="50000"/>
                  </a:schemeClr>
                </a:solidFill>
                <a:latin typeface="Book Antiqua" pitchFamily="18" charset="0"/>
                <a:cs typeface="Times New Roman" pitchFamily="18" charset="0"/>
              </a:rPr>
              <a:t>Other countries are encouraged to apply for Action Grants to conduct CMTs and LMWs in their own country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155" y="1521673"/>
            <a:ext cx="8077200" cy="3394472"/>
          </a:xfrm>
        </p:spPr>
        <p:txBody>
          <a:bodyPr>
            <a:normAutofit/>
          </a:bodyPr>
          <a:lstStyle/>
          <a:p>
            <a:pPr algn="just"/>
            <a:r>
              <a:rPr lang="en-US" sz="1800" i="1" dirty="0" smtClean="0">
                <a:solidFill>
                  <a:schemeClr val="accent1">
                    <a:lumMod val="50000"/>
                  </a:schemeClr>
                </a:solidFill>
                <a:latin typeface="Book Antiqua" pitchFamily="18" charset="0"/>
                <a:cs typeface="Times New Roman" pitchFamily="18" charset="0"/>
              </a:rPr>
              <a:t>The Country Mosquito Training programs focused on the control and identification of different species of mosquitoes. Mosquitoes are known to transmit serious diseases, including yellow fever, </a:t>
            </a:r>
            <a:r>
              <a:rPr lang="en-US" sz="1800" i="1" dirty="0" err="1" smtClean="0">
                <a:solidFill>
                  <a:schemeClr val="accent1">
                    <a:lumMod val="50000"/>
                  </a:schemeClr>
                </a:solidFill>
                <a:latin typeface="Book Antiqua" pitchFamily="18" charset="0"/>
                <a:cs typeface="Times New Roman" pitchFamily="18" charset="0"/>
              </a:rPr>
              <a:t>Zika</a:t>
            </a:r>
            <a:r>
              <a:rPr lang="en-US" sz="1800" i="1" dirty="0" smtClean="0">
                <a:solidFill>
                  <a:schemeClr val="accent1">
                    <a:lumMod val="50000"/>
                  </a:schemeClr>
                </a:solidFill>
                <a:latin typeface="Book Antiqua" pitchFamily="18" charset="0"/>
                <a:cs typeface="Times New Roman" pitchFamily="18" charset="0"/>
              </a:rPr>
              <a:t> fever, malaria, and dengue.</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This program was very beneficial to the students and teachers as it will help them maintain a healthy school, homes &amp; community environment and identify the particular species of mosquito. </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The teacher’s attending the training program where provided with a magnifying lens fitted with focus light and zoom, to identify the mosquito larvae prevalent in their respective school areas present in the community, click a picture of the same and upload the data directly on </a:t>
            </a:r>
            <a:r>
              <a:rPr lang="en-US" sz="1800" b="1" i="1" dirty="0" smtClean="0">
                <a:solidFill>
                  <a:schemeClr val="accent1">
                    <a:lumMod val="50000"/>
                  </a:schemeClr>
                </a:solidFill>
                <a:latin typeface="Book Antiqua" pitchFamily="18" charset="0"/>
                <a:cs typeface="Times New Roman" pitchFamily="18" charset="0"/>
              </a:rPr>
              <a:t>GLOBE MHM App</a:t>
            </a:r>
            <a:r>
              <a:rPr lang="en-US" sz="1800" i="1" dirty="0" smtClean="0">
                <a:solidFill>
                  <a:schemeClr val="accent1">
                    <a:lumMod val="50000"/>
                  </a:schemeClr>
                </a:solidFill>
                <a:latin typeface="Book Antiqua" pitchFamily="18" charset="0"/>
                <a:cs typeface="Times New Roman" pitchFamily="18" charset="0"/>
              </a:rPr>
              <a:t>.</a:t>
            </a:r>
          </a:p>
        </p:txBody>
      </p:sp>
      <p:sp>
        <p:nvSpPr>
          <p:cNvPr id="7" name="Title 1"/>
          <p:cNvSpPr txBox="1">
            <a:spLocks/>
          </p:cNvSpPr>
          <p:nvPr/>
        </p:nvSpPr>
        <p:spPr>
          <a:xfrm>
            <a:off x="1340006" y="720649"/>
            <a:ext cx="7322619" cy="55384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accent1">
                    <a:lumMod val="50000"/>
                  </a:schemeClr>
                </a:solidFill>
                <a:effectLst>
                  <a:outerShdw blurRad="38100" dist="38100" dir="2700000" algn="tl">
                    <a:srgbClr val="FFFFFF"/>
                  </a:outerShdw>
                </a:effectLst>
                <a:uLnTx/>
                <a:uFillTx/>
                <a:latin typeface="Cambria" pitchFamily="18" charset="0"/>
                <a:ea typeface="+mj-ea"/>
                <a:cs typeface="+mj-cs"/>
              </a:rPr>
              <a:t>Country Mosquito Training – Status </a:t>
            </a:r>
            <a:endParaRPr kumimoji="0" lang="en-US" sz="2800" b="1" i="0" u="none" strike="noStrike" kern="1200" cap="none" spc="0" normalizeH="0" baseline="0" noProof="0" dirty="0" smtClean="0">
              <a:ln>
                <a:noFill/>
              </a:ln>
              <a:solidFill>
                <a:schemeClr val="accent1">
                  <a:lumMod val="50000"/>
                </a:schemeClr>
              </a:solidFill>
              <a:effectLst>
                <a:outerShdw blurRad="38100" dist="38100" dir="2700000" algn="tl">
                  <a:srgbClr val="FFFFFF"/>
                </a:outerShdw>
              </a:effectLst>
              <a:uLnTx/>
              <a:uFillTx/>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04951"/>
            <a:ext cx="8229600" cy="3394472"/>
          </a:xfrm>
        </p:spPr>
        <p:txBody>
          <a:bodyPr>
            <a:noAutofit/>
          </a:bodyPr>
          <a:lstStyle/>
          <a:p>
            <a:r>
              <a:rPr lang="en-US" sz="1600" b="1" i="1" dirty="0" smtClean="0">
                <a:solidFill>
                  <a:schemeClr val="accent1">
                    <a:lumMod val="50000"/>
                  </a:schemeClr>
                </a:solidFill>
                <a:latin typeface="Book Antiqua" pitchFamily="18" charset="0"/>
                <a:cs typeface="Times New Roman" pitchFamily="18" charset="0"/>
              </a:rPr>
              <a:t>GLOBE –India </a:t>
            </a:r>
            <a:r>
              <a:rPr lang="en-US" sz="1600" i="1" dirty="0" smtClean="0">
                <a:solidFill>
                  <a:schemeClr val="accent1">
                    <a:lumMod val="50000"/>
                  </a:schemeClr>
                </a:solidFill>
                <a:latin typeface="Book Antiqua" pitchFamily="18" charset="0"/>
                <a:cs typeface="Times New Roman" pitchFamily="18" charset="0"/>
              </a:rPr>
              <a:t>organized 4 CMTs during August, 2018 &amp; in May, 2019 during which they have trained 85 T2 Trainers. GLOBE – India organized CMTs in </a:t>
            </a:r>
            <a:r>
              <a:rPr lang="en-US" sz="1600" b="1" i="1" dirty="0" smtClean="0">
                <a:solidFill>
                  <a:schemeClr val="accent1">
                    <a:lumMod val="50000"/>
                  </a:schemeClr>
                </a:solidFill>
                <a:latin typeface="Book Antiqua" pitchFamily="18" charset="0"/>
                <a:cs typeface="Times New Roman" pitchFamily="18" charset="0"/>
              </a:rPr>
              <a:t>New Delhi, Gujarat, Bhopal </a:t>
            </a:r>
            <a:r>
              <a:rPr lang="en-US" sz="1800" b="1" i="1" dirty="0" smtClean="0">
                <a:solidFill>
                  <a:schemeClr val="accent1">
                    <a:lumMod val="50000"/>
                  </a:schemeClr>
                </a:solidFill>
                <a:latin typeface="Book Antiqua" pitchFamily="18" charset="0"/>
                <a:cs typeface="Times New Roman" pitchFamily="18" charset="0"/>
              </a:rPr>
              <a:t>&amp; Haryana. </a:t>
            </a:r>
          </a:p>
          <a:p>
            <a:pPr>
              <a:buNone/>
            </a:pPr>
            <a:endParaRPr lang="en-US" sz="800" i="1" dirty="0" smtClean="0">
              <a:solidFill>
                <a:schemeClr val="accent1">
                  <a:lumMod val="50000"/>
                </a:schemeClr>
              </a:solidFill>
              <a:latin typeface="Book Antiqua" pitchFamily="18" charset="0"/>
              <a:cs typeface="Times New Roman" pitchFamily="18" charset="0"/>
            </a:endParaRPr>
          </a:p>
          <a:p>
            <a:r>
              <a:rPr lang="en-US" sz="1600" b="1" i="1" dirty="0" smtClean="0">
                <a:solidFill>
                  <a:schemeClr val="accent1">
                    <a:lumMod val="50000"/>
                  </a:schemeClr>
                </a:solidFill>
                <a:latin typeface="Book Antiqua" pitchFamily="18" charset="0"/>
                <a:cs typeface="Times New Roman" pitchFamily="18" charset="0"/>
              </a:rPr>
              <a:t>GLOBE –Marshall Island</a:t>
            </a:r>
            <a:r>
              <a:rPr lang="en-US" sz="1600" i="1" dirty="0" smtClean="0">
                <a:solidFill>
                  <a:schemeClr val="accent1">
                    <a:lumMod val="50000"/>
                  </a:schemeClr>
                </a:solidFill>
                <a:latin typeface="Book Antiqua" pitchFamily="18" charset="0"/>
                <a:cs typeface="Times New Roman" pitchFamily="18" charset="0"/>
              </a:rPr>
              <a:t> organized 3 CMTs during August, September &amp; December 2018 during which they have trained 73 T2 Trainers. These CMT were organized in CMTs in </a:t>
            </a:r>
            <a:r>
              <a:rPr lang="en-US" sz="1600" b="1" i="1" dirty="0" smtClean="0">
                <a:solidFill>
                  <a:schemeClr val="accent1">
                    <a:lumMod val="50000"/>
                  </a:schemeClr>
                </a:solidFill>
                <a:latin typeface="Book Antiqua" pitchFamily="18" charset="0"/>
                <a:cs typeface="Times New Roman" pitchFamily="18" charset="0"/>
              </a:rPr>
              <a:t>Majuro &amp; </a:t>
            </a:r>
            <a:r>
              <a:rPr lang="en-US" sz="1600" b="1" i="1" dirty="0" err="1" smtClean="0">
                <a:solidFill>
                  <a:schemeClr val="accent1">
                    <a:lumMod val="50000"/>
                  </a:schemeClr>
                </a:solidFill>
                <a:latin typeface="Book Antiqua" pitchFamily="18" charset="0"/>
                <a:cs typeface="Times New Roman" pitchFamily="18" charset="0"/>
              </a:rPr>
              <a:t>Wotje</a:t>
            </a:r>
            <a:r>
              <a:rPr lang="en-US" sz="1600" b="1" i="1" dirty="0" smtClean="0">
                <a:solidFill>
                  <a:schemeClr val="accent1">
                    <a:lumMod val="50000"/>
                  </a:schemeClr>
                </a:solidFill>
                <a:latin typeface="Book Antiqua" pitchFamily="18" charset="0"/>
                <a:cs typeface="Times New Roman" pitchFamily="18" charset="0"/>
              </a:rPr>
              <a:t> Atoll</a:t>
            </a:r>
            <a:r>
              <a:rPr lang="en-US" sz="1800" i="1" dirty="0" smtClean="0">
                <a:solidFill>
                  <a:schemeClr val="accent1">
                    <a:lumMod val="50000"/>
                  </a:schemeClr>
                </a:solidFill>
                <a:latin typeface="Book Antiqua" pitchFamily="18" charset="0"/>
                <a:cs typeface="Times New Roman" pitchFamily="18" charset="0"/>
              </a:rPr>
              <a:t>.</a:t>
            </a:r>
          </a:p>
          <a:p>
            <a:pPr>
              <a:buNone/>
            </a:pPr>
            <a:endParaRPr lang="en-US" sz="800" i="1" dirty="0" smtClean="0">
              <a:solidFill>
                <a:schemeClr val="accent1">
                  <a:lumMod val="50000"/>
                </a:schemeClr>
              </a:solidFill>
              <a:latin typeface="Book Antiqua" pitchFamily="18" charset="0"/>
              <a:cs typeface="Times New Roman" pitchFamily="18" charset="0"/>
            </a:endParaRPr>
          </a:p>
          <a:p>
            <a:r>
              <a:rPr lang="en-US" sz="1600" b="1" i="1" dirty="0" smtClean="0">
                <a:solidFill>
                  <a:schemeClr val="accent1">
                    <a:lumMod val="50000"/>
                  </a:schemeClr>
                </a:solidFill>
                <a:latin typeface="Book Antiqua" pitchFamily="18" charset="0"/>
                <a:cs typeface="Times New Roman" pitchFamily="18" charset="0"/>
              </a:rPr>
              <a:t>GLOBE –Micronesia </a:t>
            </a:r>
            <a:r>
              <a:rPr lang="en-US" sz="1600" i="1" dirty="0" smtClean="0">
                <a:solidFill>
                  <a:schemeClr val="accent1">
                    <a:lumMod val="50000"/>
                  </a:schemeClr>
                </a:solidFill>
                <a:latin typeface="Book Antiqua" pitchFamily="18" charset="0"/>
                <a:cs typeface="Times New Roman" pitchFamily="18" charset="0"/>
              </a:rPr>
              <a:t>organized 3 CMTs during August &amp; November 2018 during which they have trained 48 T2 Trainers. These CMTs were organized in </a:t>
            </a:r>
            <a:r>
              <a:rPr lang="en-US" sz="1600" b="1" i="1" dirty="0" err="1" smtClean="0">
                <a:solidFill>
                  <a:schemeClr val="accent1">
                    <a:lumMod val="50000"/>
                  </a:schemeClr>
                </a:solidFill>
                <a:latin typeface="Book Antiqua" pitchFamily="18" charset="0"/>
                <a:cs typeface="Times New Roman" pitchFamily="18" charset="0"/>
              </a:rPr>
              <a:t>Pohnpei</a:t>
            </a:r>
            <a:r>
              <a:rPr lang="en-US" sz="1600" b="1" i="1" dirty="0" smtClean="0">
                <a:solidFill>
                  <a:schemeClr val="accent1">
                    <a:lumMod val="50000"/>
                  </a:schemeClr>
                </a:solidFill>
                <a:latin typeface="Book Antiqua" pitchFamily="18" charset="0"/>
                <a:cs typeface="Times New Roman" pitchFamily="18" charset="0"/>
              </a:rPr>
              <a:t> &amp; </a:t>
            </a:r>
            <a:r>
              <a:rPr lang="en-US" sz="1600" b="1" i="1" dirty="0" err="1" smtClean="0">
                <a:solidFill>
                  <a:schemeClr val="accent1">
                    <a:lumMod val="50000"/>
                  </a:schemeClr>
                </a:solidFill>
                <a:latin typeface="Book Antiqua" pitchFamily="18" charset="0"/>
                <a:cs typeface="Times New Roman" pitchFamily="18" charset="0"/>
              </a:rPr>
              <a:t>Kolonia</a:t>
            </a:r>
            <a:r>
              <a:rPr lang="en-US" sz="1600" i="1" dirty="0" smtClean="0">
                <a:solidFill>
                  <a:schemeClr val="accent1">
                    <a:lumMod val="50000"/>
                  </a:schemeClr>
                </a:solidFill>
                <a:latin typeface="Book Antiqua" pitchFamily="18" charset="0"/>
                <a:cs typeface="Times New Roman" pitchFamily="18" charset="0"/>
              </a:rPr>
              <a:t>.</a:t>
            </a:r>
          </a:p>
          <a:p>
            <a:pPr>
              <a:buNone/>
            </a:pPr>
            <a:endParaRPr lang="en-US" sz="800" i="1" dirty="0" smtClean="0">
              <a:solidFill>
                <a:schemeClr val="accent1">
                  <a:lumMod val="50000"/>
                </a:schemeClr>
              </a:solidFill>
              <a:latin typeface="Book Antiqua" pitchFamily="18" charset="0"/>
              <a:cs typeface="Times New Roman" pitchFamily="18" charset="0"/>
            </a:endParaRPr>
          </a:p>
          <a:p>
            <a:r>
              <a:rPr lang="en-US" sz="1600" b="1" i="1" dirty="0" smtClean="0">
                <a:solidFill>
                  <a:schemeClr val="accent1">
                    <a:lumMod val="50000"/>
                  </a:schemeClr>
                </a:solidFill>
                <a:latin typeface="Book Antiqua" pitchFamily="18" charset="0"/>
                <a:cs typeface="Times New Roman" pitchFamily="18" charset="0"/>
              </a:rPr>
              <a:t>GLOBE –Nepal </a:t>
            </a:r>
            <a:r>
              <a:rPr lang="en-US" sz="1600" i="1" dirty="0" smtClean="0">
                <a:solidFill>
                  <a:schemeClr val="accent1">
                    <a:lumMod val="50000"/>
                  </a:schemeClr>
                </a:solidFill>
                <a:latin typeface="Book Antiqua" pitchFamily="18" charset="0"/>
                <a:cs typeface="Times New Roman" pitchFamily="18" charset="0"/>
              </a:rPr>
              <a:t>organized 3 CMTs during July to September, 2018 during which they have trained 79 T2 Trainers. GLOBE – Nepal organized CMTs in </a:t>
            </a:r>
            <a:r>
              <a:rPr lang="en-US" sz="1600" b="1" i="1" dirty="0" smtClean="0">
                <a:solidFill>
                  <a:schemeClr val="accent1">
                    <a:lumMod val="50000"/>
                  </a:schemeClr>
                </a:solidFill>
                <a:latin typeface="Book Antiqua" pitchFamily="18" charset="0"/>
                <a:cs typeface="Times New Roman" pitchFamily="18" charset="0"/>
              </a:rPr>
              <a:t>Kathmandu, </a:t>
            </a:r>
            <a:r>
              <a:rPr lang="en-US" sz="1600" b="1" i="1" dirty="0" err="1" smtClean="0">
                <a:solidFill>
                  <a:schemeClr val="accent1">
                    <a:lumMod val="50000"/>
                  </a:schemeClr>
                </a:solidFill>
                <a:latin typeface="Book Antiqua" pitchFamily="18" charset="0"/>
                <a:cs typeface="Times New Roman" pitchFamily="18" charset="0"/>
              </a:rPr>
              <a:t>Jhapa</a:t>
            </a:r>
            <a:r>
              <a:rPr lang="en-US" sz="1600" b="1" i="1" dirty="0" smtClean="0">
                <a:solidFill>
                  <a:schemeClr val="accent1">
                    <a:lumMod val="50000"/>
                  </a:schemeClr>
                </a:solidFill>
                <a:latin typeface="Book Antiqua" pitchFamily="18" charset="0"/>
                <a:cs typeface="Times New Roman" pitchFamily="18" charset="0"/>
              </a:rPr>
              <a:t> &amp; </a:t>
            </a:r>
            <a:r>
              <a:rPr lang="en-US" sz="1600" b="1" i="1" dirty="0" err="1" smtClean="0">
                <a:solidFill>
                  <a:schemeClr val="accent1">
                    <a:lumMod val="50000"/>
                  </a:schemeClr>
                </a:solidFill>
                <a:latin typeface="Book Antiqua" pitchFamily="18" charset="0"/>
                <a:cs typeface="Times New Roman" pitchFamily="18" charset="0"/>
              </a:rPr>
              <a:t>Lalitpur</a:t>
            </a:r>
            <a:r>
              <a:rPr lang="en-US" sz="1600" i="1" dirty="0" smtClean="0">
                <a:solidFill>
                  <a:schemeClr val="accent1">
                    <a:lumMod val="50000"/>
                  </a:schemeClr>
                </a:solidFill>
                <a:latin typeface="Book Antiqua" pitchFamily="18" charset="0"/>
                <a:cs typeface="Times New Roman" pitchFamily="18" charset="0"/>
              </a:rPr>
              <a:t>.</a:t>
            </a:r>
          </a:p>
          <a:p>
            <a:endParaRPr lang="en-US" sz="800" i="1" dirty="0" smtClean="0">
              <a:solidFill>
                <a:schemeClr val="accent1">
                  <a:lumMod val="50000"/>
                </a:schemeClr>
              </a:solidFill>
              <a:latin typeface="Book Antiqua" pitchFamily="18" charset="0"/>
              <a:cs typeface="Times New Roman" pitchFamily="18" charset="0"/>
            </a:endParaRPr>
          </a:p>
        </p:txBody>
      </p:sp>
      <p:sp>
        <p:nvSpPr>
          <p:cNvPr id="7" name="Title 1"/>
          <p:cNvSpPr txBox="1">
            <a:spLocks/>
          </p:cNvSpPr>
          <p:nvPr/>
        </p:nvSpPr>
        <p:spPr>
          <a:xfrm>
            <a:off x="1340006" y="720649"/>
            <a:ext cx="7322619" cy="55384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50000"/>
                  </a:schemeClr>
                </a:solidFill>
                <a:effectLst>
                  <a:outerShdw blurRad="38100" dist="38100" dir="2700000" algn="tl">
                    <a:srgbClr val="FFFFFF"/>
                  </a:outerShdw>
                </a:effectLst>
                <a:uLnTx/>
                <a:uFillTx/>
                <a:latin typeface="Cambria" pitchFamily="18" charset="0"/>
                <a:ea typeface="+mj-ea"/>
                <a:cs typeface="+mj-cs"/>
              </a:rPr>
              <a:t>Country Mosquito Training – Status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061" y="1423170"/>
            <a:ext cx="7924800" cy="3720329"/>
          </a:xfrm>
        </p:spPr>
        <p:txBody>
          <a:bodyPr>
            <a:normAutofit fontScale="47500" lnSpcReduction="20000"/>
          </a:bodyPr>
          <a:lstStyle/>
          <a:p>
            <a:pPr algn="just"/>
            <a:r>
              <a:rPr lang="en-US" sz="3400" b="1" i="1" dirty="0" smtClean="0">
                <a:solidFill>
                  <a:schemeClr val="accent1">
                    <a:lumMod val="50000"/>
                  </a:schemeClr>
                </a:solidFill>
                <a:latin typeface="Book Antiqua" pitchFamily="18" charset="0"/>
                <a:cs typeface="Times New Roman" pitchFamily="18" charset="0"/>
              </a:rPr>
              <a:t>GLOBE –Palau </a:t>
            </a:r>
            <a:r>
              <a:rPr lang="en-US" sz="3400" i="1" dirty="0" smtClean="0">
                <a:solidFill>
                  <a:schemeClr val="accent1">
                    <a:lumMod val="50000"/>
                  </a:schemeClr>
                </a:solidFill>
                <a:latin typeface="Book Antiqua" pitchFamily="18" charset="0"/>
                <a:cs typeface="Times New Roman" pitchFamily="18" charset="0"/>
              </a:rPr>
              <a:t>organized 2 CMTs during July 2018 &amp; January, 2019 during which they have trained 25 T2 Trainers. GLOBE – Palau organized CMTs in </a:t>
            </a:r>
            <a:r>
              <a:rPr lang="en-US" sz="3400" b="1" i="1" dirty="0" smtClean="0">
                <a:solidFill>
                  <a:schemeClr val="accent1">
                    <a:lumMod val="50000"/>
                  </a:schemeClr>
                </a:solidFill>
                <a:latin typeface="Book Antiqua" pitchFamily="18" charset="0"/>
                <a:cs typeface="Times New Roman" pitchFamily="18" charset="0"/>
              </a:rPr>
              <a:t>Koror</a:t>
            </a:r>
            <a:r>
              <a:rPr lang="en-US" sz="3400" i="1" dirty="0" smtClean="0">
                <a:solidFill>
                  <a:schemeClr val="accent1">
                    <a:lumMod val="50000"/>
                  </a:schemeClr>
                </a:solidFill>
                <a:latin typeface="Book Antiqua" pitchFamily="18" charset="0"/>
                <a:cs typeface="Times New Roman" pitchFamily="18" charset="0"/>
              </a:rPr>
              <a:t>. </a:t>
            </a:r>
          </a:p>
          <a:p>
            <a:pPr algn="just"/>
            <a:endParaRPr lang="en-US" sz="1700" i="1" dirty="0" smtClean="0">
              <a:solidFill>
                <a:schemeClr val="accent1">
                  <a:lumMod val="50000"/>
                </a:schemeClr>
              </a:solidFill>
              <a:latin typeface="Book Antiqua" pitchFamily="18" charset="0"/>
              <a:cs typeface="Times New Roman" pitchFamily="18" charset="0"/>
            </a:endParaRPr>
          </a:p>
          <a:p>
            <a:pPr algn="just"/>
            <a:r>
              <a:rPr lang="en-US" sz="3400" b="1" i="1" dirty="0" smtClean="0">
                <a:solidFill>
                  <a:schemeClr val="accent1">
                    <a:lumMod val="50000"/>
                  </a:schemeClr>
                </a:solidFill>
                <a:latin typeface="Book Antiqua" pitchFamily="18" charset="0"/>
                <a:cs typeface="Times New Roman" pitchFamily="18" charset="0"/>
              </a:rPr>
              <a:t>GLOBE –Philippines </a:t>
            </a:r>
            <a:r>
              <a:rPr lang="en-US" sz="3400" i="1" dirty="0" smtClean="0">
                <a:solidFill>
                  <a:schemeClr val="accent1">
                    <a:lumMod val="50000"/>
                  </a:schemeClr>
                </a:solidFill>
                <a:latin typeface="Book Antiqua" pitchFamily="18" charset="0"/>
                <a:cs typeface="Times New Roman" pitchFamily="18" charset="0"/>
              </a:rPr>
              <a:t>organized 3 CMTs during September &amp; October, 2018 during which they have trained 458 T2 Trainers. GLOBE – Philippines organized CMTs in </a:t>
            </a:r>
            <a:r>
              <a:rPr lang="en-US" sz="3400" b="1" i="1" dirty="0" smtClean="0">
                <a:solidFill>
                  <a:schemeClr val="accent1">
                    <a:lumMod val="50000"/>
                  </a:schemeClr>
                </a:solidFill>
                <a:latin typeface="Book Antiqua" pitchFamily="18" charset="0"/>
                <a:cs typeface="Times New Roman" pitchFamily="18" charset="0"/>
              </a:rPr>
              <a:t>Quezon City, Palawan City &amp; Bicol</a:t>
            </a:r>
            <a:r>
              <a:rPr lang="en-US" sz="3400" i="1" dirty="0" smtClean="0">
                <a:solidFill>
                  <a:schemeClr val="accent1">
                    <a:lumMod val="50000"/>
                  </a:schemeClr>
                </a:solidFill>
                <a:latin typeface="Book Antiqua" pitchFamily="18" charset="0"/>
                <a:cs typeface="Times New Roman" pitchFamily="18" charset="0"/>
              </a:rPr>
              <a:t> in Philippines. </a:t>
            </a:r>
          </a:p>
          <a:p>
            <a:pPr algn="just"/>
            <a:endParaRPr lang="en-US" sz="1700" i="1" dirty="0" smtClean="0">
              <a:solidFill>
                <a:schemeClr val="accent1">
                  <a:lumMod val="50000"/>
                </a:schemeClr>
              </a:solidFill>
              <a:latin typeface="Book Antiqua" pitchFamily="18" charset="0"/>
              <a:cs typeface="Times New Roman" pitchFamily="18" charset="0"/>
            </a:endParaRPr>
          </a:p>
          <a:p>
            <a:pPr algn="just"/>
            <a:r>
              <a:rPr lang="en-US" sz="3400" b="1" i="1" dirty="0" smtClean="0">
                <a:solidFill>
                  <a:schemeClr val="accent1">
                    <a:lumMod val="50000"/>
                  </a:schemeClr>
                </a:solidFill>
                <a:latin typeface="Book Antiqua" pitchFamily="18" charset="0"/>
                <a:cs typeface="Times New Roman" pitchFamily="18" charset="0"/>
              </a:rPr>
              <a:t>GLOBE –Sri Lanka </a:t>
            </a:r>
            <a:r>
              <a:rPr lang="en-US" sz="3400" i="1" dirty="0" smtClean="0">
                <a:solidFill>
                  <a:schemeClr val="accent1">
                    <a:lumMod val="50000"/>
                  </a:schemeClr>
                </a:solidFill>
                <a:latin typeface="Book Antiqua" pitchFamily="18" charset="0"/>
                <a:cs typeface="Times New Roman" pitchFamily="18" charset="0"/>
              </a:rPr>
              <a:t>organized 1 CMT during July, 2018 during which they have trained 24 TS Trainers. GLOBE – Sri Lanka has organized the CMT at </a:t>
            </a:r>
            <a:r>
              <a:rPr lang="en-US" sz="3400" b="1" i="1" dirty="0" err="1" smtClean="0">
                <a:solidFill>
                  <a:schemeClr val="accent1">
                    <a:lumMod val="50000"/>
                  </a:schemeClr>
                </a:solidFill>
                <a:latin typeface="Book Antiqua" pitchFamily="18" charset="0"/>
                <a:cs typeface="Times New Roman" pitchFamily="18" charset="0"/>
              </a:rPr>
              <a:t>Maharagama</a:t>
            </a:r>
            <a:r>
              <a:rPr lang="en-US" sz="3400" i="1" dirty="0" smtClean="0">
                <a:solidFill>
                  <a:schemeClr val="accent1">
                    <a:lumMod val="50000"/>
                  </a:schemeClr>
                </a:solidFill>
                <a:latin typeface="Book Antiqua" pitchFamily="18" charset="0"/>
                <a:cs typeface="Times New Roman" pitchFamily="18" charset="0"/>
              </a:rPr>
              <a:t>. </a:t>
            </a:r>
          </a:p>
          <a:p>
            <a:pPr algn="just"/>
            <a:endParaRPr lang="en-US" sz="1700" i="1" dirty="0" smtClean="0">
              <a:solidFill>
                <a:schemeClr val="accent1">
                  <a:lumMod val="50000"/>
                </a:schemeClr>
              </a:solidFill>
              <a:latin typeface="Book Antiqua" pitchFamily="18" charset="0"/>
              <a:cs typeface="Times New Roman" pitchFamily="18" charset="0"/>
            </a:endParaRPr>
          </a:p>
          <a:p>
            <a:pPr algn="just"/>
            <a:r>
              <a:rPr lang="en-US" sz="3400" b="1" i="1" dirty="0" smtClean="0">
                <a:solidFill>
                  <a:schemeClr val="accent1">
                    <a:lumMod val="50000"/>
                  </a:schemeClr>
                </a:solidFill>
                <a:latin typeface="Book Antiqua" pitchFamily="18" charset="0"/>
                <a:cs typeface="Times New Roman" pitchFamily="18" charset="0"/>
              </a:rPr>
              <a:t>GLOBE –Thailand </a:t>
            </a:r>
            <a:r>
              <a:rPr lang="en-US" sz="3400" i="1" dirty="0" smtClean="0">
                <a:solidFill>
                  <a:schemeClr val="accent1">
                    <a:lumMod val="50000"/>
                  </a:schemeClr>
                </a:solidFill>
                <a:latin typeface="Book Antiqua" pitchFamily="18" charset="0"/>
                <a:cs typeface="Times New Roman" pitchFamily="18" charset="0"/>
              </a:rPr>
              <a:t>has organized 4 CMTs from the month of June to September, 2018 during which they have trained 226 T2 Trainers. These CMTs were organized in various part of Thailand Such as </a:t>
            </a:r>
            <a:r>
              <a:rPr lang="en-US" sz="3400" b="1" i="1" dirty="0" smtClean="0">
                <a:solidFill>
                  <a:schemeClr val="accent1">
                    <a:lumMod val="50000"/>
                  </a:schemeClr>
                </a:solidFill>
                <a:latin typeface="Book Antiqua" pitchFamily="18" charset="0"/>
                <a:cs typeface="Times New Roman" pitchFamily="18" charset="0"/>
              </a:rPr>
              <a:t>Bangkok, </a:t>
            </a:r>
            <a:r>
              <a:rPr lang="en-US" sz="3400" b="1" i="1" dirty="0" err="1" smtClean="0">
                <a:solidFill>
                  <a:schemeClr val="accent1">
                    <a:lumMod val="50000"/>
                  </a:schemeClr>
                </a:solidFill>
                <a:latin typeface="Book Antiqua" pitchFamily="18" charset="0"/>
                <a:cs typeface="Times New Roman" pitchFamily="18" charset="0"/>
              </a:rPr>
              <a:t>Khonkean</a:t>
            </a:r>
            <a:r>
              <a:rPr lang="en-US" sz="3400" b="1" i="1" dirty="0" smtClean="0">
                <a:solidFill>
                  <a:schemeClr val="accent1">
                    <a:lumMod val="50000"/>
                  </a:schemeClr>
                </a:solidFill>
                <a:latin typeface="Book Antiqua" pitchFamily="18" charset="0"/>
                <a:cs typeface="Times New Roman" pitchFamily="18" charset="0"/>
              </a:rPr>
              <a:t>, </a:t>
            </a:r>
            <a:r>
              <a:rPr lang="en-US" sz="3400" b="1" i="1" dirty="0" err="1" smtClean="0">
                <a:solidFill>
                  <a:schemeClr val="accent1">
                    <a:lumMod val="50000"/>
                  </a:schemeClr>
                </a:solidFill>
                <a:latin typeface="Book Antiqua" pitchFamily="18" charset="0"/>
                <a:cs typeface="Times New Roman" pitchFamily="18" charset="0"/>
              </a:rPr>
              <a:t>Songkhla</a:t>
            </a:r>
            <a:r>
              <a:rPr lang="en-US" sz="3400" b="1" i="1" dirty="0" smtClean="0">
                <a:solidFill>
                  <a:schemeClr val="accent1">
                    <a:lumMod val="50000"/>
                  </a:schemeClr>
                </a:solidFill>
                <a:latin typeface="Book Antiqua" pitchFamily="18" charset="0"/>
                <a:cs typeface="Times New Roman" pitchFamily="18" charset="0"/>
              </a:rPr>
              <a:t> &amp; </a:t>
            </a:r>
            <a:r>
              <a:rPr lang="en-US" sz="3400" b="1" i="1" dirty="0" err="1" smtClean="0">
                <a:solidFill>
                  <a:schemeClr val="accent1">
                    <a:lumMod val="50000"/>
                  </a:schemeClr>
                </a:solidFill>
                <a:latin typeface="Book Antiqua" pitchFamily="18" charset="0"/>
                <a:cs typeface="Times New Roman" pitchFamily="18" charset="0"/>
              </a:rPr>
              <a:t>Chonburi</a:t>
            </a:r>
            <a:r>
              <a:rPr lang="en-US" sz="3400" i="1" dirty="0" smtClean="0">
                <a:solidFill>
                  <a:schemeClr val="accent1">
                    <a:lumMod val="50000"/>
                  </a:schemeClr>
                </a:solidFill>
                <a:latin typeface="Book Antiqua" pitchFamily="18" charset="0"/>
                <a:cs typeface="Times New Roman" pitchFamily="18" charset="0"/>
              </a:rPr>
              <a:t>. </a:t>
            </a:r>
          </a:p>
          <a:p>
            <a:pPr algn="just"/>
            <a:endParaRPr lang="en-US" sz="1700" i="1" dirty="0" smtClean="0">
              <a:solidFill>
                <a:schemeClr val="accent1">
                  <a:lumMod val="50000"/>
                </a:schemeClr>
              </a:solidFill>
              <a:latin typeface="Book Antiqua" pitchFamily="18" charset="0"/>
              <a:cs typeface="Times New Roman" pitchFamily="18" charset="0"/>
            </a:endParaRPr>
          </a:p>
          <a:p>
            <a:pPr algn="just"/>
            <a:r>
              <a:rPr lang="en-US" sz="3400" b="1" i="1" dirty="0" smtClean="0">
                <a:solidFill>
                  <a:schemeClr val="accent1">
                    <a:lumMod val="50000"/>
                  </a:schemeClr>
                </a:solidFill>
                <a:latin typeface="Book Antiqua" pitchFamily="18" charset="0"/>
                <a:cs typeface="Times New Roman" pitchFamily="18" charset="0"/>
              </a:rPr>
              <a:t>GLOBE –Vietnam </a:t>
            </a:r>
            <a:r>
              <a:rPr lang="en-US" sz="3400" i="1" dirty="0" smtClean="0">
                <a:solidFill>
                  <a:schemeClr val="accent1">
                    <a:lumMod val="50000"/>
                  </a:schemeClr>
                </a:solidFill>
                <a:latin typeface="Book Antiqua" pitchFamily="18" charset="0"/>
                <a:cs typeface="Times New Roman" pitchFamily="18" charset="0"/>
              </a:rPr>
              <a:t>organized 6 CMTs during June to September, 2018 during which they have trained 196 T2 Trainers. These CMTs were organized in </a:t>
            </a:r>
            <a:r>
              <a:rPr lang="en-US" sz="3400" b="1" i="1" dirty="0" smtClean="0">
                <a:solidFill>
                  <a:schemeClr val="accent1">
                    <a:lumMod val="50000"/>
                  </a:schemeClr>
                </a:solidFill>
                <a:latin typeface="Book Antiqua" pitchFamily="18" charset="0"/>
                <a:cs typeface="Times New Roman" pitchFamily="18" charset="0"/>
              </a:rPr>
              <a:t>Hanoi, Long </a:t>
            </a:r>
            <a:r>
              <a:rPr lang="en-US" sz="3400" b="1" i="1" dirty="0" err="1" smtClean="0">
                <a:solidFill>
                  <a:schemeClr val="accent1">
                    <a:lumMod val="50000"/>
                  </a:schemeClr>
                </a:solidFill>
                <a:latin typeface="Book Antiqua" pitchFamily="18" charset="0"/>
                <a:cs typeface="Times New Roman" pitchFamily="18" charset="0"/>
              </a:rPr>
              <a:t>Xuyên</a:t>
            </a:r>
            <a:r>
              <a:rPr lang="en-US" sz="3400" b="1" i="1" dirty="0" smtClean="0">
                <a:solidFill>
                  <a:schemeClr val="accent1">
                    <a:lumMod val="50000"/>
                  </a:schemeClr>
                </a:solidFill>
                <a:latin typeface="Book Antiqua" pitchFamily="18" charset="0"/>
                <a:cs typeface="Times New Roman" pitchFamily="18" charset="0"/>
              </a:rPr>
              <a:t>, </a:t>
            </a:r>
            <a:r>
              <a:rPr lang="en-US" sz="3400" b="1" i="1" dirty="0" err="1" smtClean="0">
                <a:solidFill>
                  <a:schemeClr val="accent1">
                    <a:lumMod val="50000"/>
                  </a:schemeClr>
                </a:solidFill>
                <a:latin typeface="Book Antiqua" pitchFamily="18" charset="0"/>
                <a:cs typeface="Times New Roman" pitchFamily="18" charset="0"/>
              </a:rPr>
              <a:t>Hồ</a:t>
            </a:r>
            <a:r>
              <a:rPr lang="en-US" sz="3400" b="1" i="1" dirty="0" smtClean="0">
                <a:solidFill>
                  <a:schemeClr val="accent1">
                    <a:lumMod val="50000"/>
                  </a:schemeClr>
                </a:solidFill>
                <a:latin typeface="Book Antiqua" pitchFamily="18" charset="0"/>
                <a:cs typeface="Times New Roman" pitchFamily="18" charset="0"/>
              </a:rPr>
              <a:t> </a:t>
            </a:r>
            <a:r>
              <a:rPr lang="en-US" sz="3400" b="1" i="1" dirty="0" err="1" smtClean="0">
                <a:solidFill>
                  <a:schemeClr val="accent1">
                    <a:lumMod val="50000"/>
                  </a:schemeClr>
                </a:solidFill>
                <a:latin typeface="Book Antiqua" pitchFamily="18" charset="0"/>
                <a:cs typeface="Times New Roman" pitchFamily="18" charset="0"/>
              </a:rPr>
              <a:t>Chí</a:t>
            </a:r>
            <a:r>
              <a:rPr lang="en-US" sz="3400" b="1" i="1" dirty="0" smtClean="0">
                <a:solidFill>
                  <a:schemeClr val="accent1">
                    <a:lumMod val="50000"/>
                  </a:schemeClr>
                </a:solidFill>
                <a:latin typeface="Book Antiqua" pitchFamily="18" charset="0"/>
                <a:cs typeface="Times New Roman" pitchFamily="18" charset="0"/>
              </a:rPr>
              <a:t> Minh &amp; </a:t>
            </a:r>
            <a:r>
              <a:rPr lang="en-US" sz="3400" b="1" i="1" dirty="0" err="1" smtClean="0">
                <a:solidFill>
                  <a:schemeClr val="accent1">
                    <a:lumMod val="50000"/>
                  </a:schemeClr>
                </a:solidFill>
                <a:latin typeface="Book Antiqua" pitchFamily="18" charset="0"/>
                <a:cs typeface="Times New Roman" pitchFamily="18" charset="0"/>
              </a:rPr>
              <a:t>Nha</a:t>
            </a:r>
            <a:r>
              <a:rPr lang="en-US" sz="3400" b="1" i="1" dirty="0" smtClean="0">
                <a:solidFill>
                  <a:schemeClr val="accent1">
                    <a:lumMod val="50000"/>
                  </a:schemeClr>
                </a:solidFill>
                <a:latin typeface="Book Antiqua" pitchFamily="18" charset="0"/>
                <a:cs typeface="Times New Roman" pitchFamily="18" charset="0"/>
              </a:rPr>
              <a:t> </a:t>
            </a:r>
            <a:r>
              <a:rPr lang="en-US" sz="3400" b="1" i="1" dirty="0" err="1" smtClean="0">
                <a:solidFill>
                  <a:schemeClr val="accent1">
                    <a:lumMod val="50000"/>
                  </a:schemeClr>
                </a:solidFill>
                <a:latin typeface="Book Antiqua" pitchFamily="18" charset="0"/>
                <a:cs typeface="Times New Roman" pitchFamily="18" charset="0"/>
              </a:rPr>
              <a:t>Trang</a:t>
            </a:r>
            <a:r>
              <a:rPr lang="en-US" sz="3400" b="1" i="1" dirty="0" smtClean="0">
                <a:solidFill>
                  <a:schemeClr val="accent1">
                    <a:lumMod val="50000"/>
                  </a:schemeClr>
                </a:solidFill>
                <a:latin typeface="Book Antiqua" pitchFamily="18" charset="0"/>
                <a:cs typeface="Times New Roman" pitchFamily="18" charset="0"/>
              </a:rPr>
              <a:t>.   </a:t>
            </a:r>
          </a:p>
        </p:txBody>
      </p:sp>
      <p:sp>
        <p:nvSpPr>
          <p:cNvPr id="4" name="Title 1"/>
          <p:cNvSpPr>
            <a:spLocks noGrp="1"/>
          </p:cNvSpPr>
          <p:nvPr>
            <p:ph type="title"/>
          </p:nvPr>
        </p:nvSpPr>
        <p:spPr>
          <a:xfrm>
            <a:off x="1340006" y="720649"/>
            <a:ext cx="7322619" cy="553845"/>
          </a:xfrm>
        </p:spPr>
        <p:txBody>
          <a:bodyPr>
            <a:normAutofit/>
          </a:bodyPr>
          <a:lstStyle/>
          <a:p>
            <a:r>
              <a:rPr lang="en-US" sz="2800" b="1" dirty="0" smtClean="0">
                <a:solidFill>
                  <a:schemeClr val="accent1">
                    <a:lumMod val="50000"/>
                  </a:schemeClr>
                </a:solidFill>
                <a:effectLst>
                  <a:outerShdw blurRad="38100" dist="38100" dir="2700000" algn="tl">
                    <a:srgbClr val="FFFFFF"/>
                  </a:outerShdw>
                </a:effectLst>
                <a:latin typeface="Cambria" pitchFamily="18" charset="0"/>
              </a:rPr>
              <a:t>Country Mosquito Training – Status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327306" y="758749"/>
            <a:ext cx="7322619" cy="553845"/>
          </a:xfrm>
        </p:spPr>
        <p:txBody>
          <a:bodyPr>
            <a:normAutofit/>
          </a:bodyPr>
          <a:lstStyle/>
          <a:p>
            <a:r>
              <a:rPr lang="en-US" sz="2800" b="1" dirty="0" smtClean="0">
                <a:solidFill>
                  <a:schemeClr val="accent1">
                    <a:lumMod val="50000"/>
                  </a:schemeClr>
                </a:solidFill>
                <a:effectLst>
                  <a:outerShdw blurRad="38100" dist="38100" dir="2700000" algn="tl">
                    <a:srgbClr val="FFFFFF"/>
                  </a:outerShdw>
                </a:effectLst>
                <a:latin typeface="Cambria" pitchFamily="18" charset="0"/>
              </a:rPr>
              <a:t>Local Mosquito Workshop – Status </a:t>
            </a:r>
          </a:p>
        </p:txBody>
      </p:sp>
      <p:sp>
        <p:nvSpPr>
          <p:cNvPr id="13" name="Rectangle 12"/>
          <p:cNvSpPr/>
          <p:nvPr/>
        </p:nvSpPr>
        <p:spPr>
          <a:xfrm>
            <a:off x="1066800" y="1428750"/>
            <a:ext cx="7848600" cy="4401205"/>
          </a:xfrm>
          <a:prstGeom prst="rect">
            <a:avLst/>
          </a:prstGeom>
        </p:spPr>
        <p:txBody>
          <a:bodyPr wrap="square">
            <a:spAutoFit/>
          </a:bodyPr>
          <a:lstStyle/>
          <a:p>
            <a:pPr marL="228600" lvl="0" indent="-228600" algn="just">
              <a:buFont typeface="Arial" pitchFamily="34" charset="0"/>
              <a:buChar char="•"/>
            </a:pPr>
            <a:r>
              <a:rPr lang="en-US" sz="2000" i="1" dirty="0" smtClean="0">
                <a:solidFill>
                  <a:schemeClr val="accent1">
                    <a:lumMod val="50000"/>
                  </a:schemeClr>
                </a:solidFill>
                <a:latin typeface="Book Antiqua" pitchFamily="18" charset="0"/>
                <a:cs typeface="Times New Roman" pitchFamily="18" charset="0"/>
              </a:rPr>
              <a:t>After CMT training T2 trainers are eligible to apply for Action Grants to conduct Local Mosquito Workshops (LMWs)</a:t>
            </a:r>
          </a:p>
          <a:p>
            <a:pPr marL="228600" lvl="0" indent="-228600" algn="just">
              <a:buFont typeface="Arial" pitchFamily="34" charset="0"/>
              <a:buChar char="•"/>
            </a:pPr>
            <a:endParaRPr lang="en-US" sz="2000" i="1" dirty="0" smtClean="0">
              <a:solidFill>
                <a:schemeClr val="accent1">
                  <a:lumMod val="50000"/>
                </a:schemeClr>
              </a:solidFill>
              <a:latin typeface="Book Antiqua" pitchFamily="18" charset="0"/>
              <a:cs typeface="Times New Roman" pitchFamily="18" charset="0"/>
            </a:endParaRPr>
          </a:p>
          <a:p>
            <a:pPr marL="228600" lvl="0" indent="-228600" algn="just">
              <a:buFont typeface="Arial" pitchFamily="34" charset="0"/>
              <a:buChar char="•"/>
            </a:pPr>
            <a:r>
              <a:rPr lang="en-US" sz="2000" b="1" i="1" dirty="0" smtClean="0">
                <a:solidFill>
                  <a:schemeClr val="accent1">
                    <a:lumMod val="50000"/>
                  </a:schemeClr>
                </a:solidFill>
                <a:latin typeface="Book Antiqua" pitchFamily="18" charset="0"/>
                <a:cs typeface="Times New Roman" pitchFamily="18" charset="0"/>
              </a:rPr>
              <a:t>GLOBE – Thailand </a:t>
            </a:r>
            <a:r>
              <a:rPr lang="en-US" sz="2000" i="1" dirty="0" smtClean="0">
                <a:solidFill>
                  <a:schemeClr val="accent1">
                    <a:lumMod val="50000"/>
                  </a:schemeClr>
                </a:solidFill>
                <a:latin typeface="Book Antiqua" pitchFamily="18" charset="0"/>
                <a:cs typeface="Times New Roman" pitchFamily="18" charset="0"/>
              </a:rPr>
              <a:t>has conducted 17 LMWs and has trained 2568 LMW Participants but they have only updated 203 LMW participants in GLOBE workshop tool.</a:t>
            </a:r>
          </a:p>
          <a:p>
            <a:pPr marL="228600" lvl="0" indent="-228600" algn="just">
              <a:buFont typeface="Arial" pitchFamily="34" charset="0"/>
              <a:buChar char="•"/>
            </a:pPr>
            <a:endParaRPr lang="en-US" sz="600" i="1" dirty="0" smtClean="0">
              <a:solidFill>
                <a:schemeClr val="accent1">
                  <a:lumMod val="50000"/>
                </a:schemeClr>
              </a:solidFill>
              <a:latin typeface="Book Antiqua" pitchFamily="18" charset="0"/>
              <a:cs typeface="Times New Roman" pitchFamily="18" charset="0"/>
            </a:endParaRPr>
          </a:p>
          <a:p>
            <a:pPr marL="228600" indent="-228600" algn="just">
              <a:buFont typeface="Arial" pitchFamily="34" charset="0"/>
              <a:buChar char="•"/>
            </a:pPr>
            <a:r>
              <a:rPr lang="en-US" sz="2000" b="1" i="1" dirty="0" smtClean="0">
                <a:solidFill>
                  <a:schemeClr val="accent1">
                    <a:lumMod val="50000"/>
                  </a:schemeClr>
                </a:solidFill>
                <a:latin typeface="Book Antiqua" pitchFamily="18" charset="0"/>
                <a:cs typeface="Times New Roman" pitchFamily="18" charset="0"/>
              </a:rPr>
              <a:t>GLOBE – Philippines </a:t>
            </a:r>
            <a:r>
              <a:rPr lang="en-US" sz="2000" i="1" dirty="0" smtClean="0">
                <a:solidFill>
                  <a:schemeClr val="accent1">
                    <a:lumMod val="50000"/>
                  </a:schemeClr>
                </a:solidFill>
                <a:latin typeface="Book Antiqua" pitchFamily="18" charset="0"/>
                <a:cs typeface="Times New Roman" pitchFamily="18" charset="0"/>
              </a:rPr>
              <a:t>has conducted 4 LMWs and has trained 150* LMW Participants but they still have updated the participants in GLOBE workshop tool.(*status of pre &amp; post Survey)</a:t>
            </a:r>
          </a:p>
          <a:p>
            <a:pPr marL="228600" indent="-228600" algn="just">
              <a:buFont typeface="Arial" pitchFamily="34" charset="0"/>
              <a:buChar char="•"/>
            </a:pPr>
            <a:endParaRPr lang="en-US" sz="600" i="1" dirty="0" smtClean="0">
              <a:solidFill>
                <a:schemeClr val="accent1">
                  <a:lumMod val="50000"/>
                </a:schemeClr>
              </a:solidFill>
              <a:latin typeface="Book Antiqua" pitchFamily="18" charset="0"/>
              <a:cs typeface="Times New Roman" pitchFamily="18" charset="0"/>
            </a:endParaRPr>
          </a:p>
          <a:p>
            <a:pPr marL="228600" lvl="0" indent="-228600" algn="just">
              <a:buFont typeface="Arial" pitchFamily="34" charset="0"/>
              <a:buChar char="•"/>
            </a:pPr>
            <a:r>
              <a:rPr lang="en-US" sz="2000" b="1" i="1" dirty="0" smtClean="0">
                <a:solidFill>
                  <a:schemeClr val="accent1">
                    <a:lumMod val="50000"/>
                  </a:schemeClr>
                </a:solidFill>
                <a:latin typeface="Book Antiqua" pitchFamily="18" charset="0"/>
                <a:cs typeface="Times New Roman" pitchFamily="18" charset="0"/>
              </a:rPr>
              <a:t>GLOBE – India </a:t>
            </a:r>
            <a:r>
              <a:rPr lang="en-US" sz="2000" i="1" dirty="0" smtClean="0">
                <a:solidFill>
                  <a:schemeClr val="accent1">
                    <a:lumMod val="50000"/>
                  </a:schemeClr>
                </a:solidFill>
                <a:latin typeface="Book Antiqua" pitchFamily="18" charset="0"/>
                <a:cs typeface="Times New Roman" pitchFamily="18" charset="0"/>
              </a:rPr>
              <a:t>has conducted 1 LMW and has trained 250 Participants. </a:t>
            </a:r>
          </a:p>
          <a:p>
            <a:pPr marL="228600" lvl="0" indent="-228600">
              <a:buFont typeface="Arial" pitchFamily="34" charset="0"/>
              <a:buChar char="•"/>
            </a:pPr>
            <a:endParaRPr lang="en-US" sz="1600" i="1" dirty="0" smtClean="0">
              <a:solidFill>
                <a:schemeClr val="accent1">
                  <a:lumMod val="50000"/>
                </a:schemeClr>
              </a:solidFill>
              <a:latin typeface="Book Antiqua" pitchFamily="18" charset="0"/>
              <a:cs typeface="Times New Roman" pitchFamily="18" charset="0"/>
            </a:endParaRPr>
          </a:p>
          <a:p>
            <a:pPr marL="228600" lvl="0" indent="-228600">
              <a:buFont typeface="Arial" pitchFamily="34" charset="0"/>
              <a:buChar char="•"/>
            </a:pPr>
            <a:endParaRPr lang="en-US" sz="1600" i="1" dirty="0" smtClean="0">
              <a:solidFill>
                <a:schemeClr val="accent1">
                  <a:lumMod val="50000"/>
                </a:schemeClr>
              </a:solidFill>
              <a:latin typeface="Book Antiqua" pitchFamily="18" charset="0"/>
              <a:cs typeface="Times New Roman" pitchFamily="18" charset="0"/>
            </a:endParaRPr>
          </a:p>
          <a:p>
            <a:pPr marL="228600" lvl="0" indent="-228600">
              <a:buFont typeface="Arial" pitchFamily="34" charset="0"/>
              <a:buChar char="•"/>
            </a:pPr>
            <a:endParaRPr lang="en-US" sz="1600" i="1" dirty="0" smtClean="0">
              <a:solidFill>
                <a:schemeClr val="accent1">
                  <a:lumMod val="50000"/>
                </a:schemeClr>
              </a:solidFill>
              <a:latin typeface="Book Antiqu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esglobal.org/assets/images/gallery/2018/GLOBE%20ZIKA%20Education%20&amp;%20Prevention%20Program%202nd%20Country%20Mosquito%20Training%20in%20Pohnpei,%20Micronesia/images/1.jpg"/>
          <p:cNvPicPr/>
          <p:nvPr/>
        </p:nvPicPr>
        <p:blipFill>
          <a:blip r:embed="rId2" cstate="print"/>
          <a:srcRect/>
          <a:stretch>
            <a:fillRect/>
          </a:stretch>
        </p:blipFill>
        <p:spPr bwMode="auto">
          <a:xfrm>
            <a:off x="1066800" y="819150"/>
            <a:ext cx="2590800" cy="1823405"/>
          </a:xfrm>
          <a:prstGeom prst="rect">
            <a:avLst/>
          </a:prstGeom>
          <a:noFill/>
          <a:ln w="9525">
            <a:noFill/>
            <a:miter lim="800000"/>
            <a:headEnd/>
            <a:tailEnd/>
          </a:ln>
        </p:spPr>
      </p:pic>
      <p:pic>
        <p:nvPicPr>
          <p:cNvPr id="3" name="Picture 2" descr="http://iesglobal.org/assets/images/gallery/2018/GLOBE%20ZIKA%20Local%20Mosquito%20Workshop%20in%20Chonburi,%20Thailand/images/2.jpeg"/>
          <p:cNvPicPr/>
          <p:nvPr/>
        </p:nvPicPr>
        <p:blipFill>
          <a:blip r:embed="rId3" cstate="print"/>
          <a:srcRect/>
          <a:stretch>
            <a:fillRect/>
          </a:stretch>
        </p:blipFill>
        <p:spPr bwMode="auto">
          <a:xfrm>
            <a:off x="990600" y="2952750"/>
            <a:ext cx="2743200" cy="1905000"/>
          </a:xfrm>
          <a:prstGeom prst="rect">
            <a:avLst/>
          </a:prstGeom>
          <a:noFill/>
          <a:ln w="9525">
            <a:noFill/>
            <a:miter lim="800000"/>
            <a:headEnd/>
            <a:tailEnd/>
          </a:ln>
        </p:spPr>
      </p:pic>
      <p:pic>
        <p:nvPicPr>
          <p:cNvPr id="4" name="Picture 3" descr="http://iesglobal.org/assets/images/gallery/2018/GLOBE%20ZIKA%20Education%20&amp;%20Prevention%20Program%202nd%20Country%20Mosquito%20Training%20in%20Pohnpei,%20Micronesia/images/7.jpg"/>
          <p:cNvPicPr/>
          <p:nvPr/>
        </p:nvPicPr>
        <p:blipFill>
          <a:blip r:embed="rId4" cstate="print"/>
          <a:srcRect/>
          <a:stretch>
            <a:fillRect/>
          </a:stretch>
        </p:blipFill>
        <p:spPr bwMode="auto">
          <a:xfrm>
            <a:off x="6324600" y="819150"/>
            <a:ext cx="2514600" cy="1813290"/>
          </a:xfrm>
          <a:prstGeom prst="rect">
            <a:avLst/>
          </a:prstGeom>
          <a:noFill/>
          <a:ln w="9525">
            <a:noFill/>
            <a:miter lim="800000"/>
            <a:headEnd/>
            <a:tailEnd/>
          </a:ln>
        </p:spPr>
      </p:pic>
      <p:sp>
        <p:nvSpPr>
          <p:cNvPr id="5" name="TextBox 4"/>
          <p:cNvSpPr txBox="1"/>
          <p:nvPr/>
        </p:nvSpPr>
        <p:spPr>
          <a:xfrm>
            <a:off x="3733800" y="2647950"/>
            <a:ext cx="2590800" cy="307777"/>
          </a:xfrm>
          <a:prstGeom prst="rect">
            <a:avLst/>
          </a:prstGeom>
          <a:noFill/>
        </p:spPr>
        <p:txBody>
          <a:bodyPr wrap="square" rtlCol="0">
            <a:spAutoFit/>
          </a:bodyPr>
          <a:lstStyle/>
          <a:p>
            <a:pPr algn="ctr"/>
            <a:r>
              <a:rPr lang="en-IN" sz="1400" dirty="0" smtClean="0">
                <a:latin typeface="Book Antiqua" pitchFamily="18" charset="0"/>
              </a:rPr>
              <a:t>Micronesia</a:t>
            </a:r>
            <a:endParaRPr lang="en-IN" sz="1400" dirty="0">
              <a:latin typeface="Book Antiqua" pitchFamily="18" charset="0"/>
            </a:endParaRPr>
          </a:p>
        </p:txBody>
      </p:sp>
      <p:sp>
        <p:nvSpPr>
          <p:cNvPr id="6" name="TextBox 5"/>
          <p:cNvSpPr txBox="1"/>
          <p:nvPr/>
        </p:nvSpPr>
        <p:spPr>
          <a:xfrm>
            <a:off x="3810000" y="4854773"/>
            <a:ext cx="2590800" cy="307777"/>
          </a:xfrm>
          <a:prstGeom prst="rect">
            <a:avLst/>
          </a:prstGeom>
          <a:noFill/>
        </p:spPr>
        <p:txBody>
          <a:bodyPr wrap="square" rtlCol="0">
            <a:spAutoFit/>
          </a:bodyPr>
          <a:lstStyle/>
          <a:p>
            <a:pPr algn="ctr"/>
            <a:r>
              <a:rPr lang="en-IN" sz="1400" dirty="0" smtClean="0">
                <a:latin typeface="Book Antiqua" pitchFamily="18" charset="0"/>
              </a:rPr>
              <a:t>Thailand</a:t>
            </a:r>
            <a:endParaRPr lang="en-IN" sz="1400" dirty="0">
              <a:latin typeface="Book Antiqua" pitchFamily="18" charset="0"/>
            </a:endParaRPr>
          </a:p>
        </p:txBody>
      </p:sp>
      <p:pic>
        <p:nvPicPr>
          <p:cNvPr id="7" name="Picture 6" descr="C:\Users\Heena\Downloads\photos\PHOTO-2019-02-01-11-58-41.jpg"/>
          <p:cNvPicPr/>
          <p:nvPr/>
        </p:nvPicPr>
        <p:blipFill>
          <a:blip r:embed="rId5" cstate="print"/>
          <a:srcRect/>
          <a:stretch>
            <a:fillRect/>
          </a:stretch>
        </p:blipFill>
        <p:spPr bwMode="auto">
          <a:xfrm>
            <a:off x="3853241" y="2952750"/>
            <a:ext cx="2471359" cy="1905000"/>
          </a:xfrm>
          <a:prstGeom prst="rect">
            <a:avLst/>
          </a:prstGeom>
          <a:noFill/>
          <a:ln w="9525">
            <a:noFill/>
            <a:miter lim="800000"/>
            <a:headEnd/>
            <a:tailEnd/>
          </a:ln>
        </p:spPr>
      </p:pic>
      <p:pic>
        <p:nvPicPr>
          <p:cNvPr id="8" name="Picture 7" descr="C:\Users\Heena\Downloads\3.jpg"/>
          <p:cNvPicPr/>
          <p:nvPr/>
        </p:nvPicPr>
        <p:blipFill>
          <a:blip r:embed="rId6"/>
          <a:srcRect/>
          <a:stretch>
            <a:fillRect/>
          </a:stretch>
        </p:blipFill>
        <p:spPr bwMode="auto">
          <a:xfrm>
            <a:off x="3810000" y="798705"/>
            <a:ext cx="2311698" cy="1849245"/>
          </a:xfrm>
          <a:prstGeom prst="rect">
            <a:avLst/>
          </a:prstGeom>
          <a:noFill/>
          <a:ln w="9525">
            <a:noFill/>
            <a:miter lim="800000"/>
            <a:headEnd/>
            <a:tailEnd/>
          </a:ln>
        </p:spPr>
      </p:pic>
      <p:pic>
        <p:nvPicPr>
          <p:cNvPr id="9" name="Picture 8" descr="http://iesglobal.org/assets/images/gallery/2019/GLOBE%20ZIKA%20Education%20&amp;%20Prevention%20Program%20-%205th%20Local%20Mosquito%20Workshop%20in%20Baan%20Tai%20Had%20Resort,%20Thailand/images/3.jpeg"/>
          <p:cNvPicPr/>
          <p:nvPr/>
        </p:nvPicPr>
        <p:blipFill>
          <a:blip r:embed="rId7" cstate="print"/>
          <a:srcRect/>
          <a:stretch>
            <a:fillRect/>
          </a:stretch>
        </p:blipFill>
        <p:spPr bwMode="auto">
          <a:xfrm>
            <a:off x="6410016" y="2952750"/>
            <a:ext cx="2581584" cy="190297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6750"/>
            <a:ext cx="8229600" cy="857250"/>
          </a:xfrm>
        </p:spPr>
        <p:txBody>
          <a:bodyPr>
            <a:noAutofit/>
          </a:bodyPr>
          <a:lstStyle/>
          <a:p>
            <a:r>
              <a:rPr lang="en-US" sz="2400" b="1" dirty="0" smtClean="0">
                <a:solidFill>
                  <a:schemeClr val="accent1">
                    <a:lumMod val="50000"/>
                  </a:schemeClr>
                </a:solidFill>
                <a:effectLst>
                  <a:outerShdw blurRad="38100" dist="38100" dir="2700000" algn="tl">
                    <a:srgbClr val="FFFFFF"/>
                  </a:outerShdw>
                </a:effectLst>
                <a:latin typeface="Cambria" pitchFamily="18" charset="0"/>
              </a:rPr>
              <a:t>GLOBE Teacher’s Training Program </a:t>
            </a:r>
            <a:br>
              <a:rPr lang="en-US" sz="2400" b="1" dirty="0" smtClean="0">
                <a:solidFill>
                  <a:schemeClr val="accent1">
                    <a:lumMod val="50000"/>
                  </a:schemeClr>
                </a:solidFill>
                <a:effectLst>
                  <a:outerShdw blurRad="38100" dist="38100" dir="2700000" algn="tl">
                    <a:srgbClr val="FFFFFF"/>
                  </a:outerShdw>
                </a:effectLst>
                <a:latin typeface="Cambria" pitchFamily="18" charset="0"/>
              </a:rPr>
            </a:br>
            <a:r>
              <a:rPr lang="en-US" sz="2400" b="1" dirty="0" smtClean="0">
                <a:solidFill>
                  <a:schemeClr val="accent1">
                    <a:lumMod val="50000"/>
                  </a:schemeClr>
                </a:solidFill>
                <a:effectLst>
                  <a:outerShdw blurRad="38100" dist="38100" dir="2700000" algn="tl">
                    <a:srgbClr val="FFFFFF"/>
                  </a:outerShdw>
                </a:effectLst>
                <a:latin typeface="Cambria" pitchFamily="18" charset="0"/>
              </a:rPr>
              <a:t> </a:t>
            </a:r>
            <a:r>
              <a:rPr lang="en-US" sz="2400" b="1" dirty="0" err="1" smtClean="0">
                <a:solidFill>
                  <a:schemeClr val="accent1">
                    <a:lumMod val="50000"/>
                  </a:schemeClr>
                </a:solidFill>
                <a:effectLst>
                  <a:outerShdw blurRad="38100" dist="38100" dir="2700000" algn="tl">
                    <a:srgbClr val="FFFFFF"/>
                  </a:outerShdw>
                </a:effectLst>
                <a:latin typeface="Cambria" pitchFamily="18" charset="0"/>
              </a:rPr>
              <a:t>Malé</a:t>
            </a:r>
            <a:r>
              <a:rPr lang="en-US" sz="2400" b="1" dirty="0" smtClean="0">
                <a:solidFill>
                  <a:schemeClr val="accent1">
                    <a:lumMod val="50000"/>
                  </a:schemeClr>
                </a:solidFill>
                <a:effectLst>
                  <a:outerShdw blurRad="38100" dist="38100" dir="2700000" algn="tl">
                    <a:srgbClr val="FFFFFF"/>
                  </a:outerShdw>
                </a:effectLst>
                <a:latin typeface="Cambria" pitchFamily="18" charset="0"/>
              </a:rPr>
              <a:t>, Maldives</a:t>
            </a:r>
          </a:p>
        </p:txBody>
      </p:sp>
      <p:sp>
        <p:nvSpPr>
          <p:cNvPr id="3" name="Content Placeholder 2"/>
          <p:cNvSpPr>
            <a:spLocks noGrp="1"/>
          </p:cNvSpPr>
          <p:nvPr>
            <p:ph idx="1"/>
          </p:nvPr>
        </p:nvSpPr>
        <p:spPr>
          <a:xfrm>
            <a:off x="1066800" y="1504950"/>
            <a:ext cx="7848600" cy="3562350"/>
          </a:xfrm>
        </p:spPr>
        <p:txBody>
          <a:bodyPr>
            <a:normAutofit lnSpcReduction="10000"/>
          </a:bodyPr>
          <a:lstStyle/>
          <a:p>
            <a:pPr algn="just">
              <a:lnSpc>
                <a:spcPct val="80000"/>
              </a:lnSpc>
            </a:pPr>
            <a:r>
              <a:rPr lang="en-US" sz="1800" i="1" dirty="0" smtClean="0">
                <a:solidFill>
                  <a:schemeClr val="accent1">
                    <a:lumMod val="50000"/>
                  </a:schemeClr>
                </a:solidFill>
                <a:latin typeface="Book Antiqua" pitchFamily="18" charset="0"/>
                <a:cs typeface="Times New Roman" pitchFamily="18" charset="0"/>
              </a:rPr>
              <a:t>GLOBE  Teachers training  were organized in </a:t>
            </a:r>
            <a:r>
              <a:rPr lang="en-US" sz="1800" i="1" dirty="0" err="1" smtClean="0">
                <a:solidFill>
                  <a:schemeClr val="accent1">
                    <a:lumMod val="50000"/>
                  </a:schemeClr>
                </a:solidFill>
                <a:latin typeface="Book Antiqua" pitchFamily="18" charset="0"/>
                <a:cs typeface="Times New Roman" pitchFamily="18" charset="0"/>
              </a:rPr>
              <a:t>Malé</a:t>
            </a:r>
            <a:r>
              <a:rPr lang="en-US" sz="1800" i="1" dirty="0" smtClean="0">
                <a:solidFill>
                  <a:schemeClr val="accent1">
                    <a:lumMod val="50000"/>
                  </a:schemeClr>
                </a:solidFill>
                <a:latin typeface="Book Antiqua" pitchFamily="18" charset="0"/>
                <a:cs typeface="Times New Roman" pitchFamily="18" charset="0"/>
              </a:rPr>
              <a:t>, Maldives during April 1-5, 2019</a:t>
            </a:r>
            <a:r>
              <a:rPr lang="en-US" sz="2000" i="1" dirty="0" smtClean="0">
                <a:solidFill>
                  <a:schemeClr val="accent1">
                    <a:lumMod val="50000"/>
                  </a:schemeClr>
                </a:solidFill>
                <a:latin typeface="Book Antiqua" pitchFamily="18" charset="0"/>
                <a:cs typeface="Times New Roman" pitchFamily="18" charset="0"/>
              </a:rPr>
              <a:t>. </a:t>
            </a:r>
          </a:p>
          <a:p>
            <a:pPr algn="just">
              <a:lnSpc>
                <a:spcPct val="80000"/>
              </a:lnSpc>
            </a:pPr>
            <a:endParaRPr lang="en-US" sz="600" i="1" dirty="0" smtClean="0">
              <a:solidFill>
                <a:schemeClr val="accent1">
                  <a:lumMod val="50000"/>
                </a:schemeClr>
              </a:solidFill>
              <a:latin typeface="Book Antiqua" pitchFamily="18" charset="0"/>
              <a:cs typeface="Times New Roman" pitchFamily="18" charset="0"/>
            </a:endParaRPr>
          </a:p>
          <a:p>
            <a:pPr algn="just">
              <a:lnSpc>
                <a:spcPct val="80000"/>
              </a:lnSpc>
            </a:pPr>
            <a:r>
              <a:rPr lang="en-US" sz="1800" i="1" dirty="0" smtClean="0">
                <a:solidFill>
                  <a:schemeClr val="accent1">
                    <a:lumMod val="50000"/>
                  </a:schemeClr>
                </a:solidFill>
                <a:latin typeface="Book Antiqua" pitchFamily="18" charset="0"/>
                <a:cs typeface="Times New Roman" pitchFamily="18" charset="0"/>
              </a:rPr>
              <a:t>The training was attended by 25 teachers from different School in </a:t>
            </a:r>
            <a:r>
              <a:rPr lang="en-US" sz="1800" i="1" dirty="0" err="1" smtClean="0">
                <a:solidFill>
                  <a:schemeClr val="accent1">
                    <a:lumMod val="50000"/>
                  </a:schemeClr>
                </a:solidFill>
                <a:latin typeface="Book Antiqua" pitchFamily="18" charset="0"/>
                <a:cs typeface="Times New Roman" pitchFamily="18" charset="0"/>
              </a:rPr>
              <a:t>Malé</a:t>
            </a:r>
            <a:r>
              <a:rPr lang="en-US" sz="1800" i="1" dirty="0" smtClean="0">
                <a:solidFill>
                  <a:schemeClr val="accent1">
                    <a:lumMod val="50000"/>
                  </a:schemeClr>
                </a:solidFill>
                <a:latin typeface="Book Antiqua" pitchFamily="18" charset="0"/>
                <a:cs typeface="Times New Roman" pitchFamily="18" charset="0"/>
              </a:rPr>
              <a:t>, Maldives. Participants </a:t>
            </a:r>
          </a:p>
          <a:p>
            <a:pPr algn="just">
              <a:lnSpc>
                <a:spcPct val="80000"/>
              </a:lnSpc>
            </a:pPr>
            <a:endParaRPr lang="en-US" sz="600" i="1" dirty="0" smtClean="0">
              <a:solidFill>
                <a:schemeClr val="accent1">
                  <a:lumMod val="50000"/>
                </a:schemeClr>
              </a:solidFill>
              <a:latin typeface="Book Antiqua" pitchFamily="18" charset="0"/>
              <a:cs typeface="Times New Roman" pitchFamily="18" charset="0"/>
            </a:endParaRPr>
          </a:p>
          <a:p>
            <a:pPr algn="just">
              <a:lnSpc>
                <a:spcPct val="80000"/>
              </a:lnSpc>
            </a:pPr>
            <a:r>
              <a:rPr lang="en-US" sz="1800" i="1" dirty="0" smtClean="0">
                <a:solidFill>
                  <a:schemeClr val="accent1">
                    <a:lumMod val="50000"/>
                  </a:schemeClr>
                </a:solidFill>
                <a:latin typeface="Book Antiqua" pitchFamily="18" charset="0"/>
                <a:cs typeface="Times New Roman" pitchFamily="18" charset="0"/>
              </a:rPr>
              <a:t>The Minister of Environment, State Minister of Environment and Permanent Secretary of the Ministry joined with the participants</a:t>
            </a:r>
            <a:r>
              <a:rPr lang="en-US" sz="2000" i="1" dirty="0" smtClean="0">
                <a:solidFill>
                  <a:schemeClr val="accent1">
                    <a:lumMod val="50000"/>
                  </a:schemeClr>
                </a:solidFill>
                <a:latin typeface="Book Antiqua" pitchFamily="18" charset="0"/>
                <a:cs typeface="Times New Roman" pitchFamily="18" charset="0"/>
              </a:rPr>
              <a:t>.</a:t>
            </a:r>
          </a:p>
          <a:p>
            <a:pPr algn="just">
              <a:lnSpc>
                <a:spcPct val="80000"/>
              </a:lnSpc>
            </a:pPr>
            <a:endParaRPr lang="en-US" sz="600" i="1" dirty="0" smtClean="0">
              <a:solidFill>
                <a:schemeClr val="accent1">
                  <a:lumMod val="50000"/>
                </a:schemeClr>
              </a:solidFill>
              <a:latin typeface="Book Antiqua" pitchFamily="18" charset="0"/>
              <a:cs typeface="Times New Roman" pitchFamily="18" charset="0"/>
            </a:endParaRPr>
          </a:p>
          <a:p>
            <a:pPr algn="just">
              <a:lnSpc>
                <a:spcPct val="80000"/>
              </a:lnSpc>
            </a:pPr>
            <a:r>
              <a:rPr lang="en-US" sz="1800" i="1" dirty="0" smtClean="0">
                <a:solidFill>
                  <a:schemeClr val="accent1">
                    <a:lumMod val="50000"/>
                  </a:schemeClr>
                </a:solidFill>
                <a:latin typeface="Book Antiqua" pitchFamily="18" charset="0"/>
                <a:cs typeface="Times New Roman" pitchFamily="18" charset="0"/>
              </a:rPr>
              <a:t>The video message of Dr. Tony P. Murphy, Director, GIO was also screened during the training program and was appreciated by the participants.</a:t>
            </a:r>
            <a:r>
              <a:rPr lang="en-US" sz="1700" i="1" dirty="0" smtClean="0">
                <a:solidFill>
                  <a:schemeClr val="accent1">
                    <a:lumMod val="50000"/>
                  </a:schemeClr>
                </a:solidFill>
                <a:latin typeface="Book Antiqua" pitchFamily="18" charset="0"/>
                <a:cs typeface="Times New Roman" pitchFamily="18" charset="0"/>
              </a:rPr>
              <a:t> </a:t>
            </a:r>
          </a:p>
          <a:p>
            <a:pPr algn="just">
              <a:lnSpc>
                <a:spcPct val="80000"/>
              </a:lnSpc>
            </a:pPr>
            <a:endParaRPr lang="en-US" sz="600" i="1" dirty="0" smtClean="0">
              <a:solidFill>
                <a:schemeClr val="accent1">
                  <a:lumMod val="50000"/>
                </a:schemeClr>
              </a:solidFill>
              <a:latin typeface="Book Antiqua" pitchFamily="18" charset="0"/>
              <a:cs typeface="Times New Roman" pitchFamily="18" charset="0"/>
            </a:endParaRPr>
          </a:p>
          <a:p>
            <a:pPr algn="just">
              <a:lnSpc>
                <a:spcPct val="80000"/>
              </a:lnSpc>
            </a:pPr>
            <a:r>
              <a:rPr lang="en-US" sz="1800" i="1" dirty="0" smtClean="0">
                <a:solidFill>
                  <a:schemeClr val="accent1">
                    <a:lumMod val="50000"/>
                  </a:schemeClr>
                </a:solidFill>
                <a:latin typeface="Book Antiqua" pitchFamily="18" charset="0"/>
                <a:cs typeface="Times New Roman" pitchFamily="18" charset="0"/>
              </a:rPr>
              <a:t>The “Expedition To The Sea” was also organized as planned during last year RM</a:t>
            </a:r>
            <a:r>
              <a:rPr lang="en-US" sz="1700" i="1" dirty="0" smtClean="0">
                <a:solidFill>
                  <a:schemeClr val="accent1">
                    <a:lumMod val="50000"/>
                  </a:schemeClr>
                </a:solidFill>
                <a:latin typeface="Book Antiqua" pitchFamily="18" charset="0"/>
                <a:cs typeface="Times New Roman" pitchFamily="18" charset="0"/>
              </a:rPr>
              <a:t>.</a:t>
            </a:r>
          </a:p>
          <a:p>
            <a:pPr algn="just">
              <a:lnSpc>
                <a:spcPct val="80000"/>
              </a:lnSpc>
            </a:pPr>
            <a:endParaRPr lang="en-US" sz="600" i="1" dirty="0" smtClean="0">
              <a:solidFill>
                <a:schemeClr val="accent1">
                  <a:lumMod val="50000"/>
                </a:schemeClr>
              </a:solidFill>
              <a:latin typeface="Book Antiqua" pitchFamily="18" charset="0"/>
              <a:cs typeface="Times New Roman" pitchFamily="18" charset="0"/>
            </a:endParaRPr>
          </a:p>
          <a:p>
            <a:pPr algn="just">
              <a:lnSpc>
                <a:spcPct val="80000"/>
              </a:lnSpc>
            </a:pPr>
            <a:r>
              <a:rPr lang="en-US" sz="1800" i="1" dirty="0" smtClean="0">
                <a:solidFill>
                  <a:schemeClr val="accent1">
                    <a:lumMod val="50000"/>
                  </a:schemeClr>
                </a:solidFill>
                <a:latin typeface="Book Antiqua" pitchFamily="18" charset="0"/>
                <a:cs typeface="Times New Roman" pitchFamily="18" charset="0"/>
              </a:rPr>
              <a:t>The participants and trainers from Philippines, India, Thailand and Oman joined the event</a:t>
            </a:r>
            <a:r>
              <a:rPr lang="en-US" sz="1700" i="1" dirty="0" smtClean="0">
                <a:solidFill>
                  <a:schemeClr val="accent1">
                    <a:lumMod val="50000"/>
                  </a:schemeClr>
                </a:solidFill>
                <a:latin typeface="Book Antiqua" pitchFamily="18" charset="0"/>
                <a:cs typeface="Times New Roman" pitchFamily="18" charset="0"/>
              </a:rPr>
              <a:t>.</a:t>
            </a:r>
          </a:p>
          <a:p>
            <a:pPr algn="just">
              <a:lnSpc>
                <a:spcPct val="80000"/>
              </a:lnSpc>
            </a:pPr>
            <a:endParaRPr lang="en-US" sz="600" i="1" dirty="0" smtClean="0">
              <a:solidFill>
                <a:schemeClr val="accent1">
                  <a:lumMod val="50000"/>
                </a:schemeClr>
              </a:solidFill>
              <a:latin typeface="Book Antiqua" pitchFamily="18" charset="0"/>
              <a:cs typeface="Times New Roman" pitchFamily="18" charset="0"/>
            </a:endParaRPr>
          </a:p>
          <a:p>
            <a:pPr algn="just">
              <a:lnSpc>
                <a:spcPct val="80000"/>
              </a:lnSpc>
            </a:pPr>
            <a:r>
              <a:rPr lang="en-US" sz="1800" i="1" dirty="0" smtClean="0">
                <a:solidFill>
                  <a:schemeClr val="accent1">
                    <a:lumMod val="50000"/>
                  </a:schemeClr>
                </a:solidFill>
                <a:latin typeface="Book Antiqua" pitchFamily="18" charset="0"/>
                <a:cs typeface="Times New Roman" pitchFamily="18" charset="0"/>
              </a:rPr>
              <a:t>Two hours Ocean Bundle Protocol was organized during the event.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057508" y="1473364"/>
          <a:ext cx="7848599" cy="3569176"/>
        </p:xfrm>
        <a:graphic>
          <a:graphicData uri="http://schemas.openxmlformats.org/drawingml/2006/table">
            <a:tbl>
              <a:tblPr>
                <a:tableStyleId>{BC89EF96-8CEA-46FF-86C4-4CE0E7609802}</a:tableStyleId>
              </a:tblPr>
              <a:tblGrid>
                <a:gridCol w="1143000"/>
                <a:gridCol w="836330"/>
                <a:gridCol w="723596"/>
                <a:gridCol w="803016"/>
                <a:gridCol w="1055867"/>
                <a:gridCol w="913304"/>
                <a:gridCol w="628936"/>
                <a:gridCol w="883725"/>
                <a:gridCol w="860825"/>
              </a:tblGrid>
              <a:tr h="918763">
                <a:tc>
                  <a:txBody>
                    <a:bodyPr/>
                    <a:lstStyle/>
                    <a:p>
                      <a:pPr marL="0" algn="ctr" defTabSz="914400" rtl="0" eaLnBrk="1" fontAlgn="b" latinLnBrk="0" hangingPunct="1"/>
                      <a:r>
                        <a:rPr lang="en-US" sz="1200" b="1" kern="1200" dirty="0" smtClean="0">
                          <a:solidFill>
                            <a:schemeClr val="tx1"/>
                          </a:solidFill>
                          <a:latin typeface="+mn-lt"/>
                          <a:ea typeface="+mn-ea"/>
                          <a:cs typeface="+mn-cs"/>
                        </a:rPr>
                        <a:t>Country  Bold = Focus Country </a:t>
                      </a:r>
                    </a:p>
                  </a:txBody>
                  <a:tcPr marL="4363" marR="4363" marT="4363" marB="0" anchor="b"/>
                </a:tc>
                <a:tc>
                  <a:txBody>
                    <a:bodyPr/>
                    <a:lstStyle/>
                    <a:p>
                      <a:pPr marL="0" algn="ctr" defTabSz="914400" rtl="0" eaLnBrk="1" fontAlgn="b" latinLnBrk="0" hangingPunct="1"/>
                      <a:r>
                        <a:rPr lang="en-US" sz="1200" b="1" kern="1200" dirty="0" smtClean="0">
                          <a:solidFill>
                            <a:schemeClr val="tx1"/>
                          </a:solidFill>
                          <a:latin typeface="+mn-lt"/>
                          <a:ea typeface="+mn-ea"/>
                          <a:cs typeface="+mn-cs"/>
                        </a:rPr>
                        <a:t>RMT Participants  </a:t>
                      </a:r>
                    </a:p>
                  </a:txBody>
                  <a:tcPr marL="4363" marR="4363" marT="4363" marB="0" anchor="b"/>
                </a:tc>
                <a:tc>
                  <a:txBody>
                    <a:bodyPr/>
                    <a:lstStyle/>
                    <a:p>
                      <a:pPr marL="0" algn="ctr" defTabSz="914400" rtl="0" eaLnBrk="1" fontAlgn="b" latinLnBrk="0" hangingPunct="1"/>
                      <a:r>
                        <a:rPr lang="en-US" sz="1200" b="1" kern="1200" dirty="0" smtClean="0">
                          <a:solidFill>
                            <a:schemeClr val="tx1"/>
                          </a:solidFill>
                          <a:latin typeface="+mn-lt"/>
                          <a:ea typeface="+mn-ea"/>
                          <a:cs typeface="+mn-cs"/>
                        </a:rPr>
                        <a:t>#  of CMTs Per  Country </a:t>
                      </a:r>
                    </a:p>
                  </a:txBody>
                  <a:tcPr marL="4363" marR="4363" marT="4363" marB="0" anchor="b"/>
                </a:tc>
                <a:tc>
                  <a:txBody>
                    <a:bodyPr/>
                    <a:lstStyle/>
                    <a:p>
                      <a:pPr marL="0" algn="ctr" defTabSz="914400" rtl="0" eaLnBrk="1" fontAlgn="b" latinLnBrk="0" hangingPunct="1"/>
                      <a:r>
                        <a:rPr lang="en-US" sz="1200" b="1" kern="1200" dirty="0" smtClean="0">
                          <a:solidFill>
                            <a:schemeClr val="tx1"/>
                          </a:solidFill>
                          <a:latin typeface="+mn-lt"/>
                          <a:ea typeface="+mn-ea"/>
                          <a:cs typeface="+mn-cs"/>
                        </a:rPr>
                        <a:t># CMT Participants </a:t>
                      </a:r>
                    </a:p>
                  </a:txBody>
                  <a:tcPr marL="4363" marR="4363" marT="4363" marB="0" anchor="b"/>
                </a:tc>
                <a:tc>
                  <a:txBody>
                    <a:bodyPr/>
                    <a:lstStyle/>
                    <a:p>
                      <a:pPr marL="0" algn="ctr" defTabSz="914400" rtl="0" eaLnBrk="1" fontAlgn="b" latinLnBrk="0" hangingPunct="1"/>
                      <a:r>
                        <a:rPr lang="en-US" sz="1200" b="1" kern="1200" dirty="0" smtClean="0">
                          <a:solidFill>
                            <a:schemeClr val="tx1"/>
                          </a:solidFill>
                          <a:latin typeface="+mn-lt"/>
                          <a:ea typeface="+mn-ea"/>
                          <a:cs typeface="+mn-cs"/>
                        </a:rPr>
                        <a:t># CMT Participants register in workshop Tool</a:t>
                      </a:r>
                    </a:p>
                  </a:txBody>
                  <a:tcPr marL="4363" marR="4363" marT="4363" marB="0" anchor="b"/>
                </a:tc>
                <a:tc>
                  <a:txBody>
                    <a:bodyPr/>
                    <a:lstStyle/>
                    <a:p>
                      <a:pPr marL="0" algn="ctr" defTabSz="914400" rtl="0" eaLnBrk="1" fontAlgn="b" latinLnBrk="0" hangingPunct="1"/>
                      <a:r>
                        <a:rPr lang="en-US" sz="1200" b="1" kern="1200" dirty="0" smtClean="0">
                          <a:solidFill>
                            <a:schemeClr val="tx1"/>
                          </a:solidFill>
                          <a:latin typeface="+mn-lt"/>
                          <a:ea typeface="+mn-ea"/>
                          <a:cs typeface="+mn-cs"/>
                        </a:rPr>
                        <a:t>Remaining Participants to Train</a:t>
                      </a:r>
                    </a:p>
                  </a:txBody>
                  <a:tcPr marL="4363" marR="4363" marT="4363" marB="0" anchor="b"/>
                </a:tc>
                <a:tc>
                  <a:txBody>
                    <a:bodyPr/>
                    <a:lstStyle/>
                    <a:p>
                      <a:pPr marL="0" algn="ctr" defTabSz="914400" rtl="0" eaLnBrk="1" fontAlgn="b" latinLnBrk="0" hangingPunct="1"/>
                      <a:r>
                        <a:rPr lang="en-US" sz="1200" b="1" kern="1200" dirty="0" smtClean="0">
                          <a:solidFill>
                            <a:schemeClr val="tx1"/>
                          </a:solidFill>
                          <a:latin typeface="+mn-lt"/>
                          <a:ea typeface="+mn-ea"/>
                          <a:cs typeface="+mn-cs"/>
                        </a:rPr>
                        <a:t># LMWs </a:t>
                      </a:r>
                    </a:p>
                  </a:txBody>
                  <a:tcPr marL="4363" marR="4363" marT="4363" marB="0" anchor="b"/>
                </a:tc>
                <a:tc>
                  <a:txBody>
                    <a:bodyPr/>
                    <a:lstStyle/>
                    <a:p>
                      <a:pPr marL="0" algn="ctr" defTabSz="914400" rtl="0" eaLnBrk="1" fontAlgn="b" latinLnBrk="0" hangingPunct="1"/>
                      <a:r>
                        <a:rPr lang="en-US" sz="1200" b="1" kern="1200" dirty="0" smtClean="0">
                          <a:solidFill>
                            <a:schemeClr val="tx1"/>
                          </a:solidFill>
                          <a:latin typeface="+mn-lt"/>
                          <a:ea typeface="+mn-ea"/>
                          <a:cs typeface="+mn-cs"/>
                        </a:rPr>
                        <a:t># LMW Participants  </a:t>
                      </a:r>
                    </a:p>
                  </a:txBody>
                  <a:tcPr marL="4363" marR="4363" marT="4363" marB="0" anchor="b"/>
                </a:tc>
                <a:tc>
                  <a:txBody>
                    <a:bodyPr/>
                    <a:lstStyle/>
                    <a:p>
                      <a:pPr marL="0" algn="ctr" defTabSz="914400" rtl="0" eaLnBrk="1" fontAlgn="b" latinLnBrk="0" hangingPunct="1"/>
                      <a:r>
                        <a:rPr lang="en-US" sz="1200" b="1" kern="1200" dirty="0" smtClean="0">
                          <a:solidFill>
                            <a:schemeClr val="tx1"/>
                          </a:solidFill>
                          <a:latin typeface="+mn-lt"/>
                          <a:ea typeface="+mn-ea"/>
                          <a:cs typeface="+mn-cs"/>
                        </a:rPr>
                        <a:t># accutal LMW Participants</a:t>
                      </a:r>
                    </a:p>
                  </a:txBody>
                  <a:tcPr marL="4363" marR="4363" marT="4363" marB="0" anchor="b"/>
                </a:tc>
              </a:tr>
              <a:tr h="228029">
                <a:tc>
                  <a:txBody>
                    <a:bodyPr/>
                    <a:lstStyle/>
                    <a:p>
                      <a:pPr marL="0" algn="l" defTabSz="914400" rtl="0" eaLnBrk="1" fontAlgn="b" latinLnBrk="0" hangingPunct="1"/>
                      <a:r>
                        <a:rPr lang="en-US" sz="1200" b="0" kern="1200" dirty="0" smtClean="0">
                          <a:solidFill>
                            <a:schemeClr val="dk1"/>
                          </a:solidFill>
                          <a:latin typeface="+mn-lt"/>
                          <a:ea typeface="+mn-ea"/>
                          <a:cs typeface="+mn-cs"/>
                        </a:rPr>
                        <a:t>Fiji </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75</a:t>
                      </a:r>
                    </a:p>
                  </a:txBody>
                  <a:tcPr marL="4363" marR="4363" marT="4363" marB="0" anchor="b"/>
                </a:tc>
                <a:tc>
                  <a:txBody>
                    <a:bodyPr/>
                    <a:lstStyle/>
                    <a:p>
                      <a:pPr algn="ctr" fontAlgn="b"/>
                      <a:r>
                        <a:rPr lang="en-US" sz="1200" b="1" kern="1200" dirty="0" smtClean="0">
                          <a:solidFill>
                            <a:schemeClr val="dk1"/>
                          </a:solidFill>
                          <a:latin typeface="+mn-lt"/>
                          <a:ea typeface="+mn-ea"/>
                          <a:cs typeface="+mn-cs"/>
                        </a:rPr>
                        <a:t>0</a:t>
                      </a:r>
                    </a:p>
                  </a:txBody>
                  <a:tcPr marL="9525" marR="9525" marT="9525" marB="0" anchor="b"/>
                </a:tc>
                <a:tc>
                  <a:txBody>
                    <a:bodyPr/>
                    <a:lstStyle/>
                    <a:p>
                      <a:pPr algn="ctr" fontAlgn="b"/>
                      <a:r>
                        <a:rPr lang="en-US" sz="1200" b="1" kern="1200" dirty="0" smtClean="0">
                          <a:solidFill>
                            <a:schemeClr val="dk1"/>
                          </a:solidFill>
                          <a:latin typeface="+mn-lt"/>
                          <a:ea typeface="+mn-ea"/>
                          <a:cs typeface="+mn-cs"/>
                        </a:rPr>
                        <a:t>75</a:t>
                      </a:r>
                    </a:p>
                  </a:txBody>
                  <a:tcPr marL="9525" marR="9525" marT="9525"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75</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1875</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 </a:t>
                      </a:r>
                    </a:p>
                  </a:txBody>
                  <a:tcPr marL="4363" marR="4363" marT="4363" marB="0" anchor="b"/>
                </a:tc>
              </a:tr>
              <a:tr h="228029">
                <a:tc>
                  <a:txBody>
                    <a:bodyPr/>
                    <a:lstStyle/>
                    <a:p>
                      <a:pPr marL="0" algn="l" defTabSz="914400" rtl="0" eaLnBrk="1" fontAlgn="b" latinLnBrk="0" hangingPunct="1"/>
                      <a:r>
                        <a:rPr lang="en-US" sz="1200" b="0" kern="1200" dirty="0" smtClean="0">
                          <a:solidFill>
                            <a:schemeClr val="dk1"/>
                          </a:solidFill>
                          <a:latin typeface="+mn-lt"/>
                          <a:ea typeface="+mn-ea"/>
                          <a:cs typeface="+mn-cs"/>
                        </a:rPr>
                        <a:t>India </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6</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150</a:t>
                      </a:r>
                    </a:p>
                  </a:txBody>
                  <a:tcPr marL="4363" marR="4363" marT="4363" marB="0" anchor="b"/>
                </a:tc>
                <a:tc>
                  <a:txBody>
                    <a:bodyPr/>
                    <a:lstStyle/>
                    <a:p>
                      <a:pPr algn="ctr" fontAlgn="b"/>
                      <a:r>
                        <a:rPr lang="en-US" sz="1200" b="1" kern="1200" dirty="0" smtClean="0">
                          <a:solidFill>
                            <a:schemeClr val="dk1"/>
                          </a:solidFill>
                          <a:latin typeface="+mn-lt"/>
                          <a:ea typeface="+mn-ea"/>
                          <a:cs typeface="+mn-cs"/>
                        </a:rPr>
                        <a:t>93</a:t>
                      </a:r>
                    </a:p>
                  </a:txBody>
                  <a:tcPr marL="9525" marR="9525" marT="9525" marB="0" anchor="b"/>
                </a:tc>
                <a:tc>
                  <a:txBody>
                    <a:bodyPr/>
                    <a:lstStyle/>
                    <a:p>
                      <a:pPr algn="ctr" fontAlgn="b"/>
                      <a:r>
                        <a:rPr lang="en-US" sz="1200" b="1" kern="1200" dirty="0" smtClean="0">
                          <a:solidFill>
                            <a:schemeClr val="dk1"/>
                          </a:solidFill>
                          <a:latin typeface="+mn-lt"/>
                          <a:ea typeface="+mn-ea"/>
                          <a:cs typeface="+mn-cs"/>
                        </a:rPr>
                        <a:t>57</a:t>
                      </a:r>
                    </a:p>
                  </a:txBody>
                  <a:tcPr marL="9525" marR="9525" marT="9525"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3750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250</a:t>
                      </a:r>
                    </a:p>
                  </a:txBody>
                  <a:tcPr marL="4363" marR="4363" marT="4363" marB="0" anchor="b"/>
                </a:tc>
              </a:tr>
              <a:tr h="370123">
                <a:tc>
                  <a:txBody>
                    <a:bodyPr/>
                    <a:lstStyle/>
                    <a:p>
                      <a:pPr marL="0" algn="l" defTabSz="914400" rtl="0" eaLnBrk="1" fontAlgn="b" latinLnBrk="0" hangingPunct="1"/>
                      <a:r>
                        <a:rPr lang="en-US" sz="1200" b="1" kern="1200" dirty="0" smtClean="0">
                          <a:solidFill>
                            <a:schemeClr val="dk1"/>
                          </a:solidFill>
                          <a:latin typeface="+mn-lt"/>
                          <a:ea typeface="+mn-ea"/>
                          <a:cs typeface="+mn-cs"/>
                        </a:rPr>
                        <a:t>Marshall Island </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6</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150</a:t>
                      </a:r>
                    </a:p>
                  </a:txBody>
                  <a:tcPr marL="4363" marR="4363" marT="4363" marB="0" anchor="b"/>
                </a:tc>
                <a:tc>
                  <a:txBody>
                    <a:bodyPr/>
                    <a:lstStyle/>
                    <a:p>
                      <a:pPr algn="ctr" fontAlgn="b"/>
                      <a:r>
                        <a:rPr lang="en-US" sz="1200" b="1" kern="1200" dirty="0" smtClean="0">
                          <a:solidFill>
                            <a:schemeClr val="dk1"/>
                          </a:solidFill>
                          <a:latin typeface="+mn-lt"/>
                          <a:ea typeface="+mn-ea"/>
                          <a:cs typeface="+mn-cs"/>
                        </a:rPr>
                        <a:t>51</a:t>
                      </a:r>
                    </a:p>
                  </a:txBody>
                  <a:tcPr marL="9525" marR="9525" marT="9525" marB="0" anchor="b"/>
                </a:tc>
                <a:tc>
                  <a:txBody>
                    <a:bodyPr/>
                    <a:lstStyle/>
                    <a:p>
                      <a:pPr algn="ctr" fontAlgn="b"/>
                      <a:r>
                        <a:rPr lang="en-US" sz="1200" b="1" kern="1200" dirty="0" smtClean="0">
                          <a:solidFill>
                            <a:schemeClr val="dk1"/>
                          </a:solidFill>
                          <a:latin typeface="+mn-lt"/>
                          <a:ea typeface="+mn-ea"/>
                          <a:cs typeface="+mn-cs"/>
                        </a:rPr>
                        <a:t>99</a:t>
                      </a:r>
                    </a:p>
                  </a:txBody>
                  <a:tcPr marL="9525" marR="9525" marT="9525"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3750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 </a:t>
                      </a:r>
                    </a:p>
                  </a:txBody>
                  <a:tcPr marL="4363" marR="4363" marT="4363" marB="0" anchor="b"/>
                </a:tc>
              </a:tr>
              <a:tr h="228029">
                <a:tc>
                  <a:txBody>
                    <a:bodyPr/>
                    <a:lstStyle/>
                    <a:p>
                      <a:pPr marL="0" algn="l" defTabSz="914400" rtl="0" eaLnBrk="1" fontAlgn="b" latinLnBrk="0" hangingPunct="1"/>
                      <a:r>
                        <a:rPr lang="en-US" sz="1200" b="1" kern="1200" dirty="0" smtClean="0">
                          <a:solidFill>
                            <a:schemeClr val="dk1"/>
                          </a:solidFill>
                          <a:latin typeface="+mn-lt"/>
                          <a:ea typeface="+mn-ea"/>
                          <a:cs typeface="+mn-cs"/>
                        </a:rPr>
                        <a:t>Micronesia </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6</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150</a:t>
                      </a:r>
                    </a:p>
                  </a:txBody>
                  <a:tcPr marL="4363" marR="4363" marT="4363" marB="0" anchor="b"/>
                </a:tc>
                <a:tc>
                  <a:txBody>
                    <a:bodyPr/>
                    <a:lstStyle/>
                    <a:p>
                      <a:pPr algn="ctr" fontAlgn="b"/>
                      <a:r>
                        <a:rPr lang="en-US" sz="1200" b="1" kern="1200" dirty="0" smtClean="0">
                          <a:solidFill>
                            <a:schemeClr val="dk1"/>
                          </a:solidFill>
                          <a:latin typeface="+mn-lt"/>
                          <a:ea typeface="+mn-ea"/>
                          <a:cs typeface="+mn-cs"/>
                        </a:rPr>
                        <a:t>48</a:t>
                      </a:r>
                    </a:p>
                  </a:txBody>
                  <a:tcPr marL="9525" marR="9525" marT="9525" marB="0" anchor="b"/>
                </a:tc>
                <a:tc>
                  <a:txBody>
                    <a:bodyPr/>
                    <a:lstStyle/>
                    <a:p>
                      <a:pPr algn="ctr" fontAlgn="b"/>
                      <a:r>
                        <a:rPr lang="en-US" sz="1200" b="1" kern="1200" dirty="0" smtClean="0">
                          <a:solidFill>
                            <a:schemeClr val="dk1"/>
                          </a:solidFill>
                          <a:latin typeface="+mn-lt"/>
                          <a:ea typeface="+mn-ea"/>
                          <a:cs typeface="+mn-cs"/>
                        </a:rPr>
                        <a:t>102</a:t>
                      </a:r>
                    </a:p>
                  </a:txBody>
                  <a:tcPr marL="9525" marR="9525" marT="9525"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3750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 </a:t>
                      </a:r>
                    </a:p>
                  </a:txBody>
                  <a:tcPr marL="4363" marR="4363" marT="4363" marB="0" anchor="b"/>
                </a:tc>
              </a:tr>
              <a:tr h="228029">
                <a:tc>
                  <a:txBody>
                    <a:bodyPr/>
                    <a:lstStyle/>
                    <a:p>
                      <a:pPr marL="0" algn="l" defTabSz="914400" rtl="0" eaLnBrk="1" fontAlgn="b" latinLnBrk="0" hangingPunct="1"/>
                      <a:r>
                        <a:rPr lang="en-US" sz="1200" b="0" kern="1200" dirty="0" smtClean="0">
                          <a:solidFill>
                            <a:schemeClr val="dk1"/>
                          </a:solidFill>
                          <a:latin typeface="+mn-lt"/>
                          <a:ea typeface="+mn-ea"/>
                          <a:cs typeface="+mn-cs"/>
                        </a:rPr>
                        <a:t>Maldives</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2</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50</a:t>
                      </a:r>
                    </a:p>
                  </a:txBody>
                  <a:tcPr marL="4363" marR="4363" marT="4363" marB="0" anchor="b"/>
                </a:tc>
                <a:tc>
                  <a:txBody>
                    <a:bodyPr/>
                    <a:lstStyle/>
                    <a:p>
                      <a:pPr algn="ctr" fontAlgn="b"/>
                      <a:r>
                        <a:rPr lang="en-US" sz="1200" b="1" kern="1200" dirty="0" smtClean="0">
                          <a:solidFill>
                            <a:schemeClr val="dk1"/>
                          </a:solidFill>
                          <a:latin typeface="+mn-lt"/>
                          <a:ea typeface="+mn-ea"/>
                          <a:cs typeface="+mn-cs"/>
                        </a:rPr>
                        <a:t>0</a:t>
                      </a:r>
                    </a:p>
                  </a:txBody>
                  <a:tcPr marL="9525" marR="9525" marT="9525" marB="0" anchor="b"/>
                </a:tc>
                <a:tc>
                  <a:txBody>
                    <a:bodyPr/>
                    <a:lstStyle/>
                    <a:p>
                      <a:pPr algn="ctr" fontAlgn="b"/>
                      <a:r>
                        <a:rPr lang="en-US" sz="1200" b="1" kern="1200" dirty="0" smtClean="0">
                          <a:solidFill>
                            <a:schemeClr val="dk1"/>
                          </a:solidFill>
                          <a:latin typeface="+mn-lt"/>
                          <a:ea typeface="+mn-ea"/>
                          <a:cs typeface="+mn-cs"/>
                        </a:rPr>
                        <a:t>50</a:t>
                      </a:r>
                    </a:p>
                  </a:txBody>
                  <a:tcPr marL="9525" marR="9525" marT="9525"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1250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 </a:t>
                      </a:r>
                    </a:p>
                  </a:txBody>
                  <a:tcPr marL="4363" marR="4363" marT="4363" marB="0" anchor="b"/>
                </a:tc>
              </a:tr>
              <a:tr h="228029">
                <a:tc>
                  <a:txBody>
                    <a:bodyPr/>
                    <a:lstStyle/>
                    <a:p>
                      <a:pPr marL="0" algn="l" defTabSz="914400" rtl="0" eaLnBrk="1" fontAlgn="b" latinLnBrk="0" hangingPunct="1"/>
                      <a:r>
                        <a:rPr lang="en-US" sz="1200" b="0" kern="1200" dirty="0" smtClean="0">
                          <a:solidFill>
                            <a:schemeClr val="dk1"/>
                          </a:solidFill>
                          <a:latin typeface="+mn-lt"/>
                          <a:ea typeface="+mn-ea"/>
                          <a:cs typeface="+mn-cs"/>
                        </a:rPr>
                        <a:t>Nepal </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2</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75</a:t>
                      </a:r>
                    </a:p>
                  </a:txBody>
                  <a:tcPr marL="4363" marR="4363" marT="4363" marB="0" anchor="b"/>
                </a:tc>
                <a:tc>
                  <a:txBody>
                    <a:bodyPr/>
                    <a:lstStyle/>
                    <a:p>
                      <a:pPr algn="ctr" fontAlgn="b"/>
                      <a:r>
                        <a:rPr lang="en-US" sz="1200" b="1" kern="1200" dirty="0" smtClean="0">
                          <a:solidFill>
                            <a:schemeClr val="dk1"/>
                          </a:solidFill>
                          <a:latin typeface="+mn-lt"/>
                          <a:ea typeface="+mn-ea"/>
                          <a:cs typeface="+mn-cs"/>
                        </a:rPr>
                        <a:t>79</a:t>
                      </a:r>
                    </a:p>
                  </a:txBody>
                  <a:tcPr marL="9525" marR="9525" marT="9525" marB="0" anchor="b"/>
                </a:tc>
                <a:tc>
                  <a:txBody>
                    <a:bodyPr/>
                    <a:lstStyle/>
                    <a:p>
                      <a:pPr algn="ctr" fontAlgn="b"/>
                      <a:r>
                        <a:rPr lang="en-US" sz="1200" b="1" kern="1200" dirty="0" smtClean="0">
                          <a:solidFill>
                            <a:srgbClr val="FF0000"/>
                          </a:solidFill>
                          <a:latin typeface="+mn-lt"/>
                          <a:ea typeface="+mn-ea"/>
                          <a:cs typeface="+mn-cs"/>
                        </a:rPr>
                        <a:t>+ 4</a:t>
                      </a:r>
                    </a:p>
                  </a:txBody>
                  <a:tcPr marL="9525" marR="9525" marT="9525"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75</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1875</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 </a:t>
                      </a:r>
                    </a:p>
                  </a:txBody>
                  <a:tcPr marL="4363" marR="4363" marT="4363" marB="0" anchor="b"/>
                </a:tc>
              </a:tr>
              <a:tr h="228029">
                <a:tc>
                  <a:txBody>
                    <a:bodyPr/>
                    <a:lstStyle/>
                    <a:p>
                      <a:pPr marL="0" algn="l" defTabSz="914400" rtl="0" eaLnBrk="1" fontAlgn="b" latinLnBrk="0" hangingPunct="1"/>
                      <a:r>
                        <a:rPr lang="en-US" sz="1200" b="1" kern="1200" dirty="0" smtClean="0">
                          <a:solidFill>
                            <a:schemeClr val="dk1"/>
                          </a:solidFill>
                          <a:latin typeface="+mn-lt"/>
                          <a:ea typeface="+mn-ea"/>
                          <a:cs typeface="+mn-cs"/>
                        </a:rPr>
                        <a:t>Palau </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6</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150</a:t>
                      </a:r>
                    </a:p>
                  </a:txBody>
                  <a:tcPr marL="4363" marR="4363" marT="4363" marB="0" anchor="b"/>
                </a:tc>
                <a:tc>
                  <a:txBody>
                    <a:bodyPr/>
                    <a:lstStyle/>
                    <a:p>
                      <a:pPr algn="ctr" fontAlgn="b"/>
                      <a:r>
                        <a:rPr lang="en-US" sz="1200" b="1" kern="1200" dirty="0" smtClean="0">
                          <a:solidFill>
                            <a:schemeClr val="dk1"/>
                          </a:solidFill>
                          <a:latin typeface="+mn-lt"/>
                          <a:ea typeface="+mn-ea"/>
                          <a:cs typeface="+mn-cs"/>
                        </a:rPr>
                        <a:t>12</a:t>
                      </a:r>
                    </a:p>
                  </a:txBody>
                  <a:tcPr marL="9525" marR="9525" marT="9525" marB="0" anchor="b"/>
                </a:tc>
                <a:tc>
                  <a:txBody>
                    <a:bodyPr/>
                    <a:lstStyle/>
                    <a:p>
                      <a:pPr algn="ctr" fontAlgn="b"/>
                      <a:r>
                        <a:rPr lang="en-US" sz="1200" b="1" kern="1200" dirty="0" smtClean="0">
                          <a:solidFill>
                            <a:schemeClr val="dk1"/>
                          </a:solidFill>
                          <a:latin typeface="+mn-lt"/>
                          <a:ea typeface="+mn-ea"/>
                          <a:cs typeface="+mn-cs"/>
                        </a:rPr>
                        <a:t>138</a:t>
                      </a:r>
                    </a:p>
                  </a:txBody>
                  <a:tcPr marL="9525" marR="9525" marT="9525"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3750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 </a:t>
                      </a:r>
                    </a:p>
                  </a:txBody>
                  <a:tcPr marL="4363" marR="4363" marT="4363" marB="0" anchor="b"/>
                </a:tc>
              </a:tr>
              <a:tr h="228029">
                <a:tc>
                  <a:txBody>
                    <a:bodyPr/>
                    <a:lstStyle/>
                    <a:p>
                      <a:pPr marL="0" algn="l" defTabSz="914400" rtl="0" eaLnBrk="1" fontAlgn="b" latinLnBrk="0" hangingPunct="1"/>
                      <a:r>
                        <a:rPr lang="en-US" sz="1200" b="1" kern="1200" dirty="0" smtClean="0">
                          <a:solidFill>
                            <a:schemeClr val="dk1"/>
                          </a:solidFill>
                          <a:latin typeface="+mn-lt"/>
                          <a:ea typeface="+mn-ea"/>
                          <a:cs typeface="+mn-cs"/>
                        </a:rPr>
                        <a:t>Philippines </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4</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9</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225</a:t>
                      </a:r>
                    </a:p>
                  </a:txBody>
                  <a:tcPr marL="4363" marR="4363" marT="4363" marB="0" anchor="b"/>
                </a:tc>
                <a:tc>
                  <a:txBody>
                    <a:bodyPr/>
                    <a:lstStyle/>
                    <a:p>
                      <a:pPr algn="ctr" fontAlgn="b"/>
                      <a:r>
                        <a:rPr lang="en-US" sz="1200" b="1" kern="1200" dirty="0" smtClean="0">
                          <a:solidFill>
                            <a:schemeClr val="dk1"/>
                          </a:solidFill>
                          <a:latin typeface="+mn-lt"/>
                          <a:ea typeface="+mn-ea"/>
                          <a:cs typeface="+mn-cs"/>
                        </a:rPr>
                        <a:t>386</a:t>
                      </a:r>
                    </a:p>
                  </a:txBody>
                  <a:tcPr marL="9525" marR="9525" marT="9525" marB="0" anchor="b"/>
                </a:tc>
                <a:tc>
                  <a:txBody>
                    <a:bodyPr/>
                    <a:lstStyle/>
                    <a:p>
                      <a:pPr algn="ctr" fontAlgn="b"/>
                      <a:r>
                        <a:rPr lang="en-US" sz="1200" b="1" kern="1200" dirty="0" smtClean="0">
                          <a:solidFill>
                            <a:srgbClr val="FF0000"/>
                          </a:solidFill>
                          <a:latin typeface="+mn-lt"/>
                          <a:ea typeface="+mn-ea"/>
                          <a:cs typeface="+mn-cs"/>
                        </a:rPr>
                        <a:t>+</a:t>
                      </a:r>
                      <a:r>
                        <a:rPr lang="en-US" sz="1200" b="1" kern="1200" baseline="0" dirty="0" smtClean="0">
                          <a:solidFill>
                            <a:srgbClr val="FF0000"/>
                          </a:solidFill>
                          <a:latin typeface="+mn-lt"/>
                          <a:ea typeface="+mn-ea"/>
                          <a:cs typeface="+mn-cs"/>
                        </a:rPr>
                        <a:t> </a:t>
                      </a:r>
                      <a:r>
                        <a:rPr lang="en-US" sz="1200" b="1" kern="1200" dirty="0" smtClean="0">
                          <a:solidFill>
                            <a:srgbClr val="FF0000"/>
                          </a:solidFill>
                          <a:latin typeface="+mn-lt"/>
                          <a:ea typeface="+mn-ea"/>
                          <a:cs typeface="+mn-cs"/>
                        </a:rPr>
                        <a:t>161</a:t>
                      </a:r>
                    </a:p>
                  </a:txBody>
                  <a:tcPr marL="9525" marR="9525" marT="9525"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225</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5625</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 100</a:t>
                      </a:r>
                    </a:p>
                  </a:txBody>
                  <a:tcPr marL="4363" marR="4363" marT="4363" marB="0" anchor="b"/>
                </a:tc>
              </a:tr>
              <a:tr h="228029">
                <a:tc>
                  <a:txBody>
                    <a:bodyPr/>
                    <a:lstStyle/>
                    <a:p>
                      <a:pPr marL="0" algn="l" defTabSz="914400" rtl="0" eaLnBrk="1" fontAlgn="b" latinLnBrk="0" hangingPunct="1"/>
                      <a:r>
                        <a:rPr lang="en-US" sz="1200" b="1" kern="1200" dirty="0" smtClean="0">
                          <a:solidFill>
                            <a:schemeClr val="dk1"/>
                          </a:solidFill>
                          <a:latin typeface="+mn-lt"/>
                          <a:ea typeface="+mn-ea"/>
                          <a:cs typeface="+mn-cs"/>
                        </a:rPr>
                        <a:t>Thailand </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9</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225</a:t>
                      </a:r>
                    </a:p>
                  </a:txBody>
                  <a:tcPr marL="4363" marR="4363" marT="4363" marB="0" anchor="b"/>
                </a:tc>
                <a:tc>
                  <a:txBody>
                    <a:bodyPr/>
                    <a:lstStyle/>
                    <a:p>
                      <a:pPr algn="ctr" fontAlgn="b"/>
                      <a:r>
                        <a:rPr lang="en-US" sz="1200" b="1" kern="1200" dirty="0" smtClean="0">
                          <a:solidFill>
                            <a:schemeClr val="dk1"/>
                          </a:solidFill>
                          <a:latin typeface="+mn-lt"/>
                          <a:ea typeface="+mn-ea"/>
                          <a:cs typeface="+mn-cs"/>
                        </a:rPr>
                        <a:t>226</a:t>
                      </a:r>
                    </a:p>
                  </a:txBody>
                  <a:tcPr marL="9525" marR="9525" marT="9525" marB="0" anchor="b"/>
                </a:tc>
                <a:tc>
                  <a:txBody>
                    <a:bodyPr/>
                    <a:lstStyle/>
                    <a:p>
                      <a:pPr algn="ctr" fontAlgn="b"/>
                      <a:r>
                        <a:rPr lang="en-US" sz="1200" b="1" kern="1200" baseline="0" dirty="0" smtClean="0">
                          <a:solidFill>
                            <a:srgbClr val="FF0000"/>
                          </a:solidFill>
                          <a:latin typeface="+mn-lt"/>
                          <a:ea typeface="+mn-ea"/>
                          <a:cs typeface="+mn-cs"/>
                        </a:rPr>
                        <a:t>+</a:t>
                      </a:r>
                      <a:r>
                        <a:rPr lang="en-US" sz="1200" b="1" kern="1200" dirty="0" smtClean="0">
                          <a:solidFill>
                            <a:srgbClr val="FF0000"/>
                          </a:solidFill>
                          <a:latin typeface="+mn-lt"/>
                          <a:ea typeface="+mn-ea"/>
                          <a:cs typeface="+mn-cs"/>
                        </a:rPr>
                        <a:t>1</a:t>
                      </a:r>
                    </a:p>
                  </a:txBody>
                  <a:tcPr marL="9525" marR="9525" marT="9525"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225</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5625</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230</a:t>
                      </a:r>
                    </a:p>
                  </a:txBody>
                  <a:tcPr marL="4363" marR="4363" marT="4363" marB="0" anchor="b"/>
                </a:tc>
              </a:tr>
              <a:tr h="228029">
                <a:tc>
                  <a:txBody>
                    <a:bodyPr/>
                    <a:lstStyle/>
                    <a:p>
                      <a:pPr marL="0" algn="l" defTabSz="914400" rtl="0" eaLnBrk="1" fontAlgn="b" latinLnBrk="0" hangingPunct="1"/>
                      <a:r>
                        <a:rPr lang="en-US" sz="1200" b="0" kern="1200" dirty="0" smtClean="0">
                          <a:solidFill>
                            <a:schemeClr val="dk1"/>
                          </a:solidFill>
                          <a:latin typeface="+mn-lt"/>
                          <a:ea typeface="+mn-ea"/>
                          <a:cs typeface="+mn-cs"/>
                        </a:rPr>
                        <a:t>Vietnam </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6</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150</a:t>
                      </a:r>
                    </a:p>
                  </a:txBody>
                  <a:tcPr marL="4363" marR="4363" marT="4363" marB="0" anchor="b"/>
                </a:tc>
                <a:tc>
                  <a:txBody>
                    <a:bodyPr/>
                    <a:lstStyle/>
                    <a:p>
                      <a:pPr algn="ctr" fontAlgn="b"/>
                      <a:r>
                        <a:rPr lang="en-US" sz="1200" b="1" kern="1200" dirty="0" smtClean="0">
                          <a:solidFill>
                            <a:schemeClr val="dk1"/>
                          </a:solidFill>
                          <a:latin typeface="+mn-lt"/>
                          <a:ea typeface="+mn-ea"/>
                          <a:cs typeface="+mn-cs"/>
                        </a:rPr>
                        <a:t>196</a:t>
                      </a:r>
                    </a:p>
                  </a:txBody>
                  <a:tcPr marL="9525" marR="9525" marT="9525" marB="0" anchor="b"/>
                </a:tc>
                <a:tc>
                  <a:txBody>
                    <a:bodyPr/>
                    <a:lstStyle/>
                    <a:p>
                      <a:pPr algn="ctr" fontAlgn="b"/>
                      <a:r>
                        <a:rPr lang="en-US" sz="1200" b="1" kern="1200" dirty="0" smtClean="0">
                          <a:solidFill>
                            <a:srgbClr val="FF0000"/>
                          </a:solidFill>
                          <a:latin typeface="+mn-lt"/>
                          <a:ea typeface="+mn-ea"/>
                          <a:cs typeface="+mn-cs"/>
                        </a:rPr>
                        <a:t>+</a:t>
                      </a:r>
                      <a:r>
                        <a:rPr lang="en-US" sz="1200" b="1" kern="1200" baseline="0" dirty="0" smtClean="0">
                          <a:solidFill>
                            <a:srgbClr val="FF0000"/>
                          </a:solidFill>
                          <a:latin typeface="+mn-lt"/>
                          <a:ea typeface="+mn-ea"/>
                          <a:cs typeface="+mn-cs"/>
                        </a:rPr>
                        <a:t> </a:t>
                      </a:r>
                      <a:r>
                        <a:rPr lang="en-US" sz="1200" b="1" kern="1200" dirty="0" smtClean="0">
                          <a:solidFill>
                            <a:srgbClr val="FF0000"/>
                          </a:solidFill>
                          <a:latin typeface="+mn-lt"/>
                          <a:ea typeface="+mn-ea"/>
                          <a:cs typeface="+mn-cs"/>
                        </a:rPr>
                        <a:t>46</a:t>
                      </a:r>
                    </a:p>
                  </a:txBody>
                  <a:tcPr marL="9525" marR="9525" marT="9525"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3750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 </a:t>
                      </a:r>
                    </a:p>
                  </a:txBody>
                  <a:tcPr marL="4363" marR="4363" marT="4363" marB="0" anchor="b"/>
                </a:tc>
              </a:tr>
              <a:tr h="228029">
                <a:tc>
                  <a:txBody>
                    <a:bodyPr/>
                    <a:lstStyle/>
                    <a:p>
                      <a:pPr marL="0" algn="l" defTabSz="914400" rtl="0" eaLnBrk="1" fontAlgn="b" latinLnBrk="0" hangingPunct="1"/>
                      <a:r>
                        <a:rPr lang="en-US" sz="1200" b="1" kern="1200" dirty="0" smtClean="0">
                          <a:solidFill>
                            <a:schemeClr val="dk1"/>
                          </a:solidFill>
                          <a:latin typeface="+mn-lt"/>
                          <a:ea typeface="+mn-ea"/>
                          <a:cs typeface="+mn-cs"/>
                        </a:rPr>
                        <a:t> </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23</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54</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1400</a:t>
                      </a:r>
                    </a:p>
                  </a:txBody>
                  <a:tcPr marL="4363" marR="4363" marT="4363" marB="0" anchor="b"/>
                </a:tc>
                <a:tc>
                  <a:txBody>
                    <a:bodyPr/>
                    <a:lstStyle/>
                    <a:p>
                      <a:pPr algn="ctr" fontAlgn="b"/>
                      <a:r>
                        <a:rPr lang="en-US" sz="1200" b="1" kern="1200" dirty="0" smtClean="0">
                          <a:solidFill>
                            <a:schemeClr val="dk1"/>
                          </a:solidFill>
                          <a:latin typeface="+mn-lt"/>
                          <a:ea typeface="+mn-ea"/>
                          <a:cs typeface="+mn-cs"/>
                        </a:rPr>
                        <a:t>1020</a:t>
                      </a:r>
                    </a:p>
                  </a:txBody>
                  <a:tcPr marL="9525" marR="9525" marT="9525" marB="0" anchor="b"/>
                </a:tc>
                <a:tc>
                  <a:txBody>
                    <a:bodyPr/>
                    <a:lstStyle/>
                    <a:p>
                      <a:pPr algn="ctr" fontAlgn="b"/>
                      <a:r>
                        <a:rPr lang="en-US" sz="1200" b="1" kern="1200" dirty="0" smtClean="0">
                          <a:solidFill>
                            <a:schemeClr val="dk1"/>
                          </a:solidFill>
                          <a:latin typeface="+mn-lt"/>
                          <a:ea typeface="+mn-ea"/>
                          <a:cs typeface="+mn-cs"/>
                        </a:rPr>
                        <a:t>796</a:t>
                      </a:r>
                    </a:p>
                  </a:txBody>
                  <a:tcPr marL="9525" marR="9525" marT="9525"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1400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35000</a:t>
                      </a:r>
                    </a:p>
                  </a:txBody>
                  <a:tcPr marL="4363" marR="4363" marT="4363" marB="0" anchor="b"/>
                </a:tc>
                <a:tc>
                  <a:txBody>
                    <a:bodyPr/>
                    <a:lstStyle/>
                    <a:p>
                      <a:pPr marL="0" algn="ctr" defTabSz="914400" rtl="0" eaLnBrk="1" fontAlgn="b" latinLnBrk="0" hangingPunct="1"/>
                      <a:r>
                        <a:rPr lang="en-US" sz="1200" b="1" kern="1200" dirty="0" smtClean="0">
                          <a:solidFill>
                            <a:schemeClr val="dk1"/>
                          </a:solidFill>
                          <a:latin typeface="+mn-lt"/>
                          <a:ea typeface="+mn-ea"/>
                          <a:cs typeface="+mn-cs"/>
                        </a:rPr>
                        <a:t> </a:t>
                      </a:r>
                    </a:p>
                  </a:txBody>
                  <a:tcPr marL="4363" marR="4363" marT="4363" marB="0" anchor="b"/>
                </a:tc>
              </a:tr>
            </a:tbl>
          </a:graphicData>
        </a:graphic>
      </p:graphicFrame>
      <p:sp>
        <p:nvSpPr>
          <p:cNvPr id="12" name="Title 1"/>
          <p:cNvSpPr>
            <a:spLocks noGrp="1"/>
          </p:cNvSpPr>
          <p:nvPr>
            <p:ph type="title"/>
          </p:nvPr>
        </p:nvSpPr>
        <p:spPr>
          <a:xfrm>
            <a:off x="1340006" y="798706"/>
            <a:ext cx="7322619" cy="553845"/>
          </a:xfrm>
        </p:spPr>
        <p:txBody>
          <a:bodyPr>
            <a:normAutofit fontScale="90000"/>
          </a:bodyPr>
          <a:lstStyle/>
          <a:p>
            <a:r>
              <a:rPr lang="en-US" sz="2800" b="1" dirty="0" smtClean="0">
                <a:solidFill>
                  <a:schemeClr val="accent1">
                    <a:lumMod val="50000"/>
                  </a:schemeClr>
                </a:solidFill>
                <a:effectLst>
                  <a:outerShdw blurRad="38100" dist="38100" dir="2700000" algn="tl">
                    <a:srgbClr val="FFFFFF"/>
                  </a:outerShdw>
                </a:effectLst>
                <a:latin typeface="Cambria" pitchFamily="18" charset="0"/>
              </a:rPr>
              <a:t>GLOBE ZIKA Education &amp; Prevention Program – Status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42950"/>
            <a:ext cx="8229600" cy="857250"/>
          </a:xfrm>
        </p:spPr>
        <p:txBody>
          <a:bodyPr>
            <a:normAutofit fontScale="90000"/>
          </a:bodyPr>
          <a:lstStyle/>
          <a:p>
            <a:r>
              <a:rPr lang="en-US" sz="2800" b="1" dirty="0" smtClean="0">
                <a:solidFill>
                  <a:schemeClr val="accent1">
                    <a:lumMod val="50000"/>
                  </a:schemeClr>
                </a:solidFill>
                <a:effectLst>
                  <a:outerShdw blurRad="38100" dist="38100" dir="2700000" algn="tl">
                    <a:srgbClr val="FFFFFF"/>
                  </a:outerShdw>
                </a:effectLst>
                <a:latin typeface="Cambria" pitchFamily="18" charset="0"/>
              </a:rPr>
              <a:t>Future Plan for Implanting THE GLOBE Program in the Region during 2019 – 2020</a:t>
            </a:r>
            <a:endParaRPr lang="en-US" dirty="0"/>
          </a:p>
        </p:txBody>
      </p:sp>
      <p:sp>
        <p:nvSpPr>
          <p:cNvPr id="3" name="Content Placeholder 2"/>
          <p:cNvSpPr>
            <a:spLocks noGrp="1"/>
          </p:cNvSpPr>
          <p:nvPr>
            <p:ph idx="1"/>
          </p:nvPr>
        </p:nvSpPr>
        <p:spPr>
          <a:xfrm>
            <a:off x="1003608" y="1629468"/>
            <a:ext cx="8001000" cy="3394472"/>
          </a:xfrm>
        </p:spPr>
        <p:txBody>
          <a:bodyPr>
            <a:normAutofit fontScale="62500" lnSpcReduction="20000"/>
          </a:bodyPr>
          <a:lstStyle/>
          <a:p>
            <a:pPr lvl="0" algn="just"/>
            <a:r>
              <a:rPr lang="en-US" i="1" dirty="0" smtClean="0">
                <a:solidFill>
                  <a:schemeClr val="accent1">
                    <a:lumMod val="50000"/>
                  </a:schemeClr>
                </a:solidFill>
                <a:latin typeface="Book Antiqua" pitchFamily="18" charset="0"/>
                <a:cs typeface="Times New Roman" pitchFamily="18" charset="0"/>
              </a:rPr>
              <a:t>To promote citizen Science Congress through networking of GLOBE School in the Region. </a:t>
            </a:r>
          </a:p>
          <a:p>
            <a:pPr lvl="0" algn="just"/>
            <a:endParaRPr lang="en-US" sz="1000" i="1" dirty="0" smtClean="0">
              <a:solidFill>
                <a:schemeClr val="accent1">
                  <a:lumMod val="50000"/>
                </a:schemeClr>
              </a:solidFill>
              <a:latin typeface="Book Antiqua" pitchFamily="18" charset="0"/>
              <a:cs typeface="Times New Roman" pitchFamily="18" charset="0"/>
            </a:endParaRPr>
          </a:p>
          <a:p>
            <a:pPr lvl="0" algn="just"/>
            <a:r>
              <a:rPr lang="en-US" i="1" dirty="0" smtClean="0">
                <a:solidFill>
                  <a:schemeClr val="accent1">
                    <a:lumMod val="50000"/>
                  </a:schemeClr>
                </a:solidFill>
                <a:latin typeface="Book Antiqua" pitchFamily="18" charset="0"/>
                <a:cs typeface="Times New Roman" pitchFamily="18" charset="0"/>
              </a:rPr>
              <a:t>To organize different Exchange Program / expedition within the  region Like in the past with Lake pokhara Expedition etc.</a:t>
            </a:r>
          </a:p>
          <a:p>
            <a:pPr lvl="0" algn="just"/>
            <a:endParaRPr lang="en-US" sz="1100" i="1" dirty="0" smtClean="0">
              <a:solidFill>
                <a:schemeClr val="accent1">
                  <a:lumMod val="50000"/>
                </a:schemeClr>
              </a:solidFill>
              <a:latin typeface="Book Antiqua" pitchFamily="18" charset="0"/>
              <a:cs typeface="Times New Roman" pitchFamily="18" charset="0"/>
            </a:endParaRPr>
          </a:p>
          <a:p>
            <a:pPr lvl="0" algn="just"/>
            <a:endParaRPr lang="en-US" sz="1100" i="1" dirty="0" smtClean="0">
              <a:solidFill>
                <a:schemeClr val="accent1">
                  <a:lumMod val="50000"/>
                </a:schemeClr>
              </a:solidFill>
              <a:latin typeface="Book Antiqua" pitchFamily="18" charset="0"/>
              <a:cs typeface="Times New Roman" pitchFamily="18" charset="0"/>
            </a:endParaRPr>
          </a:p>
          <a:p>
            <a:pPr lvl="0" algn="just"/>
            <a:r>
              <a:rPr lang="en-US" i="1" dirty="0" smtClean="0">
                <a:solidFill>
                  <a:schemeClr val="accent1">
                    <a:lumMod val="50000"/>
                  </a:schemeClr>
                </a:solidFill>
                <a:latin typeface="Book Antiqua" pitchFamily="18" charset="0"/>
                <a:cs typeface="Times New Roman" pitchFamily="18" charset="0"/>
              </a:rPr>
              <a:t>Promoting eco-restoration activities among the youths and community people by developing “Young Friends of Environment - YOEF” Program in GLOBE School in the region. </a:t>
            </a:r>
          </a:p>
          <a:p>
            <a:pPr lvl="0" algn="just"/>
            <a:endParaRPr lang="en-US" sz="1100" i="1" dirty="0" smtClean="0">
              <a:solidFill>
                <a:schemeClr val="accent1">
                  <a:lumMod val="50000"/>
                </a:schemeClr>
              </a:solidFill>
              <a:latin typeface="Book Antiqua" pitchFamily="18" charset="0"/>
              <a:cs typeface="Times New Roman" pitchFamily="18" charset="0"/>
            </a:endParaRPr>
          </a:p>
          <a:p>
            <a:pPr lvl="0" algn="just"/>
            <a:r>
              <a:rPr lang="en-US" i="1" dirty="0" smtClean="0">
                <a:solidFill>
                  <a:schemeClr val="accent1">
                    <a:lumMod val="50000"/>
                  </a:schemeClr>
                </a:solidFill>
                <a:latin typeface="Book Antiqua" pitchFamily="18" charset="0"/>
                <a:cs typeface="Times New Roman" pitchFamily="18" charset="0"/>
              </a:rPr>
              <a:t>Capacity Building Workshops – 6 Nos. </a:t>
            </a:r>
          </a:p>
          <a:p>
            <a:pPr lvl="0" algn="just"/>
            <a:endParaRPr lang="en-US" sz="600" i="1" dirty="0" smtClean="0">
              <a:solidFill>
                <a:schemeClr val="accent1">
                  <a:lumMod val="50000"/>
                </a:schemeClr>
              </a:solidFill>
              <a:latin typeface="Book Antiqua" pitchFamily="18" charset="0"/>
              <a:cs typeface="Times New Roman" pitchFamily="18" charset="0"/>
            </a:endParaRPr>
          </a:p>
          <a:p>
            <a:pPr lvl="0" algn="just"/>
            <a:endParaRPr lang="en-US" sz="1300" i="1" dirty="0" smtClean="0">
              <a:solidFill>
                <a:schemeClr val="accent1">
                  <a:lumMod val="50000"/>
                </a:schemeClr>
              </a:solidFill>
              <a:latin typeface="Book Antiqua" pitchFamily="18" charset="0"/>
              <a:cs typeface="Times New Roman" pitchFamily="18" charset="0"/>
            </a:endParaRPr>
          </a:p>
          <a:p>
            <a:pPr lvl="0" algn="just"/>
            <a:r>
              <a:rPr lang="en-US" i="1" dirty="0" smtClean="0">
                <a:solidFill>
                  <a:schemeClr val="accent1">
                    <a:lumMod val="50000"/>
                  </a:schemeClr>
                </a:solidFill>
                <a:latin typeface="Book Antiqua" pitchFamily="18" charset="0"/>
                <a:cs typeface="Times New Roman" pitchFamily="18" charset="0"/>
              </a:rPr>
              <a:t>Data Collection &amp; Data Submission by GLOBE Observer App Workshop for Schools.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2" y="1809751"/>
            <a:ext cx="5373587" cy="132343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000" b="1" spc="50" dirty="0">
                <a:ln w="11430"/>
                <a:solidFill>
                  <a:schemeClr val="accent2">
                    <a:lumMod val="75000"/>
                  </a:schemeClr>
                </a:solidFill>
                <a:effectLst>
                  <a:glow rad="228600">
                    <a:schemeClr val="accent5">
                      <a:satMod val="175000"/>
                      <a:alpha val="40000"/>
                    </a:schemeClr>
                  </a:glow>
                  <a:outerShdw blurRad="76200" dist="50800" dir="5400000" algn="tl" rotWithShape="0">
                    <a:srgbClr val="000000">
                      <a:alpha val="65000"/>
                    </a:srgbClr>
                  </a:outerShdw>
                </a:effectLst>
                <a:latin typeface="Arial" pitchFamily="34" charset="0"/>
                <a:ea typeface="+mn-ea"/>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enna\Downloads\2.jpg"/>
          <p:cNvPicPr/>
          <p:nvPr/>
        </p:nvPicPr>
        <p:blipFill>
          <a:blip r:embed="rId2"/>
          <a:srcRect/>
          <a:stretch>
            <a:fillRect/>
          </a:stretch>
        </p:blipFill>
        <p:spPr bwMode="auto">
          <a:xfrm>
            <a:off x="1143000" y="895350"/>
            <a:ext cx="3429000" cy="1981200"/>
          </a:xfrm>
          <a:prstGeom prst="rect">
            <a:avLst/>
          </a:prstGeom>
          <a:noFill/>
          <a:ln w="9525">
            <a:noFill/>
            <a:miter lim="800000"/>
            <a:headEnd/>
            <a:tailEnd/>
          </a:ln>
        </p:spPr>
      </p:pic>
      <p:pic>
        <p:nvPicPr>
          <p:cNvPr id="1026" name="Picture 2" descr="http://iesglobal.org/assets/images/gallery/2019/GLOBE%20ZIKA%20-%20CMT%20&amp;%20Teacher's%20Training%20Workshop%20in%20Male,%20Maldives/images/8.jpg"/>
          <p:cNvPicPr>
            <a:picLocks noChangeAspect="1" noChangeArrowheads="1"/>
          </p:cNvPicPr>
          <p:nvPr/>
        </p:nvPicPr>
        <p:blipFill>
          <a:blip r:embed="rId3"/>
          <a:srcRect t="32196"/>
          <a:stretch>
            <a:fillRect/>
          </a:stretch>
        </p:blipFill>
        <p:spPr bwMode="auto">
          <a:xfrm>
            <a:off x="4865649" y="1027305"/>
            <a:ext cx="4084638" cy="3690938"/>
          </a:xfrm>
          <a:prstGeom prst="rect">
            <a:avLst/>
          </a:prstGeom>
          <a:noFill/>
        </p:spPr>
      </p:pic>
      <p:pic>
        <p:nvPicPr>
          <p:cNvPr id="1028" name="Picture 4" descr="http://iesglobal.org/assets/images/gallery/2019/GLOBE%20ZIKA%20-%20CMT%20&amp;%20Teacher's%20Training%20Workshop%20in%20Male,%20Maldives/images/6.jpg"/>
          <p:cNvPicPr>
            <a:picLocks noChangeAspect="1" noChangeArrowheads="1"/>
          </p:cNvPicPr>
          <p:nvPr/>
        </p:nvPicPr>
        <p:blipFill>
          <a:blip r:embed="rId4"/>
          <a:srcRect t="34996" b="4812"/>
          <a:stretch>
            <a:fillRect/>
          </a:stretch>
        </p:blipFill>
        <p:spPr bwMode="auto">
          <a:xfrm>
            <a:off x="1219200" y="3028950"/>
            <a:ext cx="3352800" cy="195685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1" y="590550"/>
            <a:ext cx="8229600" cy="857250"/>
          </a:xfrm>
        </p:spPr>
        <p:txBody>
          <a:bodyPr>
            <a:normAutofit/>
          </a:bodyPr>
          <a:lstStyle/>
          <a:p>
            <a:r>
              <a:rPr lang="en-US" sz="2400" b="1" dirty="0" smtClean="0">
                <a:solidFill>
                  <a:schemeClr val="accent1">
                    <a:lumMod val="50000"/>
                  </a:schemeClr>
                </a:solidFill>
                <a:effectLst>
                  <a:outerShdw blurRad="38100" dist="38100" dir="2700000" algn="tl">
                    <a:srgbClr val="FFFFFF"/>
                  </a:outerShdw>
                </a:effectLst>
                <a:latin typeface="Cambria" pitchFamily="18" charset="0"/>
              </a:rPr>
              <a:t>GLOBE Teacher's Training Program </a:t>
            </a:r>
            <a:br>
              <a:rPr lang="en-US" sz="2400" b="1" dirty="0" smtClean="0">
                <a:solidFill>
                  <a:schemeClr val="accent1">
                    <a:lumMod val="50000"/>
                  </a:schemeClr>
                </a:solidFill>
                <a:effectLst>
                  <a:outerShdw blurRad="38100" dist="38100" dir="2700000" algn="tl">
                    <a:srgbClr val="FFFFFF"/>
                  </a:outerShdw>
                </a:effectLst>
                <a:latin typeface="Cambria" pitchFamily="18" charset="0"/>
              </a:rPr>
            </a:br>
            <a:r>
              <a:rPr lang="en-US" sz="2400" b="1" dirty="0" smtClean="0">
                <a:solidFill>
                  <a:schemeClr val="accent1">
                    <a:lumMod val="50000"/>
                  </a:schemeClr>
                </a:solidFill>
                <a:effectLst>
                  <a:outerShdw blurRad="38100" dist="38100" dir="2700000" algn="tl">
                    <a:srgbClr val="FFFFFF"/>
                  </a:outerShdw>
                </a:effectLst>
                <a:latin typeface="Cambria" pitchFamily="18" charset="0"/>
              </a:rPr>
              <a:t>Koror, Palau</a:t>
            </a:r>
          </a:p>
        </p:txBody>
      </p:sp>
      <p:sp>
        <p:nvSpPr>
          <p:cNvPr id="3" name="Content Placeholder 2"/>
          <p:cNvSpPr>
            <a:spLocks noGrp="1"/>
          </p:cNvSpPr>
          <p:nvPr>
            <p:ph idx="1"/>
          </p:nvPr>
        </p:nvSpPr>
        <p:spPr>
          <a:xfrm>
            <a:off x="990601" y="1428751"/>
            <a:ext cx="7997277" cy="3733799"/>
          </a:xfrm>
        </p:spPr>
        <p:txBody>
          <a:bodyPr>
            <a:normAutofit fontScale="70000" lnSpcReduction="20000"/>
          </a:bodyPr>
          <a:lstStyle/>
          <a:p>
            <a:pPr algn="just"/>
            <a:r>
              <a:rPr lang="en-US" sz="2900" i="1" dirty="0" smtClean="0">
                <a:solidFill>
                  <a:schemeClr val="accent1">
                    <a:lumMod val="50000"/>
                  </a:schemeClr>
                </a:solidFill>
                <a:latin typeface="Book Antiqua" pitchFamily="18" charset="0"/>
                <a:cs typeface="Times New Roman" pitchFamily="18" charset="0"/>
              </a:rPr>
              <a:t>GLOBE Teacher Training Workshop was conducted on January 24 -25, 2019 in </a:t>
            </a:r>
            <a:r>
              <a:rPr lang="en-US" sz="2900" i="1" dirty="0" err="1" smtClean="0">
                <a:solidFill>
                  <a:schemeClr val="accent1">
                    <a:lumMod val="50000"/>
                  </a:schemeClr>
                </a:solidFill>
                <a:latin typeface="Book Antiqua" pitchFamily="18" charset="0"/>
                <a:cs typeface="Times New Roman" pitchFamily="18" charset="0"/>
              </a:rPr>
              <a:t>koror</a:t>
            </a:r>
            <a:r>
              <a:rPr lang="en-US" sz="2900" i="1" dirty="0" smtClean="0">
                <a:solidFill>
                  <a:schemeClr val="accent1">
                    <a:lumMod val="50000"/>
                  </a:schemeClr>
                </a:solidFill>
                <a:latin typeface="Book Antiqua" pitchFamily="18" charset="0"/>
                <a:cs typeface="Times New Roman" pitchFamily="18" charset="0"/>
              </a:rPr>
              <a:t>.  </a:t>
            </a:r>
          </a:p>
          <a:p>
            <a:pPr algn="just"/>
            <a:endParaRPr lang="en-US" sz="1100" i="1" dirty="0" smtClean="0">
              <a:solidFill>
                <a:schemeClr val="accent1">
                  <a:lumMod val="50000"/>
                </a:schemeClr>
              </a:solidFill>
              <a:latin typeface="Book Antiqua" pitchFamily="18" charset="0"/>
              <a:cs typeface="Times New Roman" pitchFamily="18" charset="0"/>
            </a:endParaRPr>
          </a:p>
          <a:p>
            <a:pPr algn="just"/>
            <a:r>
              <a:rPr lang="en-US" sz="2900" i="1" dirty="0" smtClean="0">
                <a:solidFill>
                  <a:schemeClr val="accent1">
                    <a:lumMod val="50000"/>
                  </a:schemeClr>
                </a:solidFill>
                <a:latin typeface="Book Antiqua" pitchFamily="18" charset="0"/>
                <a:cs typeface="Times New Roman" pitchFamily="18" charset="0"/>
              </a:rPr>
              <a:t>The training was attended by 25 teachers from different School in </a:t>
            </a:r>
            <a:r>
              <a:rPr lang="en-US" sz="2900" i="1" dirty="0" err="1" smtClean="0">
                <a:solidFill>
                  <a:schemeClr val="accent1">
                    <a:lumMod val="50000"/>
                  </a:schemeClr>
                </a:solidFill>
                <a:latin typeface="Book Antiqua" pitchFamily="18" charset="0"/>
                <a:cs typeface="Times New Roman" pitchFamily="18" charset="0"/>
              </a:rPr>
              <a:t>koror</a:t>
            </a:r>
            <a:r>
              <a:rPr lang="en-US" sz="2900" i="1" dirty="0" smtClean="0">
                <a:solidFill>
                  <a:schemeClr val="accent1">
                    <a:lumMod val="50000"/>
                  </a:schemeClr>
                </a:solidFill>
                <a:latin typeface="Book Antiqua" pitchFamily="18" charset="0"/>
                <a:cs typeface="Times New Roman" pitchFamily="18" charset="0"/>
              </a:rPr>
              <a:t>, Palau</a:t>
            </a:r>
            <a:r>
              <a:rPr lang="en-US" i="1" dirty="0" smtClean="0">
                <a:solidFill>
                  <a:schemeClr val="accent1">
                    <a:lumMod val="50000"/>
                  </a:schemeClr>
                </a:solidFill>
                <a:latin typeface="Book Antiqua" pitchFamily="18" charset="0"/>
                <a:cs typeface="Times New Roman" pitchFamily="18" charset="0"/>
              </a:rPr>
              <a:t>.</a:t>
            </a:r>
          </a:p>
          <a:p>
            <a:pPr algn="just"/>
            <a:endParaRPr lang="en-US" sz="1100" i="1" dirty="0" smtClean="0">
              <a:solidFill>
                <a:schemeClr val="accent1">
                  <a:lumMod val="50000"/>
                </a:schemeClr>
              </a:solidFill>
              <a:latin typeface="Book Antiqua" pitchFamily="18" charset="0"/>
              <a:cs typeface="Times New Roman" pitchFamily="18" charset="0"/>
            </a:endParaRPr>
          </a:p>
          <a:p>
            <a:pPr algn="just"/>
            <a:r>
              <a:rPr lang="en-US" sz="2900" i="1" dirty="0" smtClean="0">
                <a:solidFill>
                  <a:schemeClr val="accent1">
                    <a:lumMod val="50000"/>
                  </a:schemeClr>
                </a:solidFill>
                <a:latin typeface="Book Antiqua" pitchFamily="18" charset="0"/>
                <a:cs typeface="Times New Roman" pitchFamily="18" charset="0"/>
              </a:rPr>
              <a:t>GLOBE Protocol such as atmosphere, Land cover &amp; soil</a:t>
            </a:r>
            <a:r>
              <a:rPr lang="en-US" i="1" dirty="0" smtClean="0">
                <a:solidFill>
                  <a:schemeClr val="accent1">
                    <a:lumMod val="50000"/>
                  </a:schemeClr>
                </a:solidFill>
                <a:latin typeface="Book Antiqua" pitchFamily="18" charset="0"/>
                <a:cs typeface="Times New Roman" pitchFamily="18" charset="0"/>
              </a:rPr>
              <a:t>. </a:t>
            </a:r>
          </a:p>
          <a:p>
            <a:pPr algn="just"/>
            <a:endParaRPr lang="en-US" sz="1100" i="1" dirty="0" smtClean="0">
              <a:solidFill>
                <a:schemeClr val="accent1">
                  <a:lumMod val="50000"/>
                </a:schemeClr>
              </a:solidFill>
              <a:latin typeface="Book Antiqua" pitchFamily="18" charset="0"/>
              <a:cs typeface="Times New Roman" pitchFamily="18" charset="0"/>
            </a:endParaRPr>
          </a:p>
          <a:p>
            <a:pPr algn="just"/>
            <a:r>
              <a:rPr lang="en-US" sz="2900" i="1" dirty="0" smtClean="0">
                <a:solidFill>
                  <a:schemeClr val="accent1">
                    <a:lumMod val="50000"/>
                  </a:schemeClr>
                </a:solidFill>
                <a:latin typeface="Book Antiqua" pitchFamily="18" charset="0"/>
                <a:cs typeface="Times New Roman" pitchFamily="18" charset="0"/>
              </a:rPr>
              <a:t>Dr. R.K.Garg &amp; Dr. Desh </a:t>
            </a:r>
            <a:r>
              <a:rPr lang="en-US" sz="2900" i="1" dirty="0" err="1" smtClean="0">
                <a:solidFill>
                  <a:schemeClr val="accent1">
                    <a:lumMod val="50000"/>
                  </a:schemeClr>
                </a:solidFill>
                <a:latin typeface="Book Antiqua" pitchFamily="18" charset="0"/>
                <a:cs typeface="Times New Roman" pitchFamily="18" charset="0"/>
              </a:rPr>
              <a:t>Bandhu</a:t>
            </a:r>
            <a:r>
              <a:rPr lang="en-US" sz="2900" i="1" dirty="0" smtClean="0">
                <a:solidFill>
                  <a:schemeClr val="accent1">
                    <a:lumMod val="50000"/>
                  </a:schemeClr>
                </a:solidFill>
                <a:latin typeface="Book Antiqua" pitchFamily="18" charset="0"/>
                <a:cs typeface="Times New Roman" pitchFamily="18" charset="0"/>
              </a:rPr>
              <a:t> were the master trainer for the program</a:t>
            </a:r>
            <a:r>
              <a:rPr lang="en-US" i="1" dirty="0" smtClean="0">
                <a:solidFill>
                  <a:schemeClr val="accent1">
                    <a:lumMod val="50000"/>
                  </a:schemeClr>
                </a:solidFill>
                <a:latin typeface="Book Antiqua" pitchFamily="18" charset="0"/>
                <a:cs typeface="Times New Roman" pitchFamily="18" charset="0"/>
              </a:rPr>
              <a:t>.</a:t>
            </a:r>
          </a:p>
          <a:p>
            <a:pPr algn="just"/>
            <a:endParaRPr lang="en-US" sz="1100" i="1" dirty="0" smtClean="0">
              <a:solidFill>
                <a:schemeClr val="accent1">
                  <a:lumMod val="50000"/>
                </a:schemeClr>
              </a:solidFill>
              <a:latin typeface="Book Antiqua" pitchFamily="18" charset="0"/>
              <a:cs typeface="Times New Roman" pitchFamily="18" charset="0"/>
            </a:endParaRPr>
          </a:p>
          <a:p>
            <a:pPr algn="just"/>
            <a:r>
              <a:rPr lang="en-US" sz="2900" i="1" smtClean="0">
                <a:solidFill>
                  <a:schemeClr val="accent1">
                    <a:lumMod val="50000"/>
                  </a:schemeClr>
                </a:solidFill>
                <a:latin typeface="Book Antiqua" pitchFamily="18" charset="0"/>
                <a:cs typeface="Times New Roman" pitchFamily="18" charset="0"/>
              </a:rPr>
              <a:t>A training </a:t>
            </a:r>
            <a:r>
              <a:rPr lang="en-US" sz="2900" i="1" dirty="0" smtClean="0">
                <a:solidFill>
                  <a:schemeClr val="accent1">
                    <a:lumMod val="50000"/>
                  </a:schemeClr>
                </a:solidFill>
                <a:latin typeface="Book Antiqua" pitchFamily="18" charset="0"/>
                <a:cs typeface="Times New Roman" pitchFamily="18" charset="0"/>
              </a:rPr>
              <a:t>was of two days &amp; a hands-on approach was followed during the training so that  participants can do all the experiments during the workshop, GLOBE MHM App was also discussed during the training program.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iesglobal.org/assets/images/gallery/2019/GLOBE%20ZIKA%20Education%20&amp;%20Prevention%20Program%203rd%20CMT%20in%20Koror,%20Palau/images/1.jpg"/>
          <p:cNvPicPr>
            <a:picLocks noChangeAspect="1" noChangeArrowheads="1"/>
          </p:cNvPicPr>
          <p:nvPr/>
        </p:nvPicPr>
        <p:blipFill>
          <a:blip r:embed="rId2"/>
          <a:srcRect/>
          <a:stretch>
            <a:fillRect/>
          </a:stretch>
        </p:blipFill>
        <p:spPr bwMode="auto">
          <a:xfrm>
            <a:off x="1178311" y="819151"/>
            <a:ext cx="3962400" cy="2092325"/>
          </a:xfrm>
          <a:prstGeom prst="rect">
            <a:avLst/>
          </a:prstGeom>
          <a:noFill/>
          <a:ln w="3175">
            <a:solidFill>
              <a:schemeClr val="tx1"/>
            </a:solidFill>
          </a:ln>
        </p:spPr>
      </p:pic>
      <p:pic>
        <p:nvPicPr>
          <p:cNvPr id="40964" name="Picture 4" descr="http://iesglobal.org/assets/images/gallery/2019/GLOBE%20ZIKA%20Education%20&amp;%20Prevention%20Program%203rd%20CMT%20in%20Koror,%20Palau/images/2.jpg"/>
          <p:cNvPicPr>
            <a:picLocks noChangeAspect="1" noChangeArrowheads="1"/>
          </p:cNvPicPr>
          <p:nvPr/>
        </p:nvPicPr>
        <p:blipFill>
          <a:blip r:embed="rId3"/>
          <a:srcRect/>
          <a:stretch>
            <a:fillRect/>
          </a:stretch>
        </p:blipFill>
        <p:spPr bwMode="auto">
          <a:xfrm>
            <a:off x="1178310" y="3082849"/>
            <a:ext cx="3962400" cy="1851422"/>
          </a:xfrm>
          <a:prstGeom prst="rect">
            <a:avLst/>
          </a:prstGeom>
          <a:noFill/>
          <a:ln w="3175">
            <a:solidFill>
              <a:schemeClr val="tx1"/>
            </a:solidFill>
          </a:ln>
        </p:spPr>
      </p:pic>
      <p:pic>
        <p:nvPicPr>
          <p:cNvPr id="40968" name="Picture 8" descr="http://iesglobal.org/assets/images/gallery/2019/GLOBE%20ZIKA%20Education%20&amp;%20Prevention%20Program%203rd%20CMT%20in%20Koror,%20Palau/images/3.jpg"/>
          <p:cNvPicPr>
            <a:picLocks noChangeAspect="1" noChangeArrowheads="1"/>
          </p:cNvPicPr>
          <p:nvPr/>
        </p:nvPicPr>
        <p:blipFill>
          <a:blip r:embed="rId4"/>
          <a:srcRect b="25272"/>
          <a:stretch>
            <a:fillRect/>
          </a:stretch>
        </p:blipFill>
        <p:spPr bwMode="auto">
          <a:xfrm>
            <a:off x="5562600" y="859971"/>
            <a:ext cx="2667000" cy="4095750"/>
          </a:xfrm>
          <a:prstGeom prst="rect">
            <a:avLst/>
          </a:prstGeom>
          <a:noFill/>
          <a:ln w="3175">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1" y="629717"/>
            <a:ext cx="8229600" cy="857250"/>
          </a:xfrm>
        </p:spPr>
        <p:txBody>
          <a:bodyPr>
            <a:normAutofit/>
          </a:bodyPr>
          <a:lstStyle/>
          <a:p>
            <a:r>
              <a:rPr lang="en-US" sz="3000" b="1" dirty="0" smtClean="0">
                <a:solidFill>
                  <a:schemeClr val="accent1">
                    <a:lumMod val="50000"/>
                  </a:schemeClr>
                </a:solidFill>
                <a:effectLst>
                  <a:outerShdw blurRad="38100" dist="38100" dir="2700000" algn="tl">
                    <a:srgbClr val="FFFFFF"/>
                  </a:outerShdw>
                </a:effectLst>
                <a:latin typeface="Cambria" pitchFamily="18" charset="0"/>
              </a:rPr>
              <a:t>GLOBE International Exchange Program</a:t>
            </a:r>
            <a:endParaRPr lang="en-US" sz="3000" b="1" dirty="0">
              <a:solidFill>
                <a:schemeClr val="accent1">
                  <a:lumMod val="50000"/>
                </a:schemeClr>
              </a:solidFill>
              <a:effectLst>
                <a:outerShdw blurRad="38100" dist="38100" dir="2700000" algn="tl">
                  <a:srgbClr val="FFFFFF"/>
                </a:outerShdw>
              </a:effectLst>
              <a:latin typeface="Cambria" pitchFamily="18" charset="0"/>
            </a:endParaRPr>
          </a:p>
        </p:txBody>
      </p:sp>
      <p:sp>
        <p:nvSpPr>
          <p:cNvPr id="3" name="Content Placeholder 2"/>
          <p:cNvSpPr>
            <a:spLocks noGrp="1"/>
          </p:cNvSpPr>
          <p:nvPr>
            <p:ph idx="1"/>
          </p:nvPr>
        </p:nvSpPr>
        <p:spPr>
          <a:xfrm>
            <a:off x="1044498" y="1501228"/>
            <a:ext cx="7976832" cy="3394472"/>
          </a:xfrm>
        </p:spPr>
        <p:txBody>
          <a:bodyPr>
            <a:normAutofit/>
          </a:bodyPr>
          <a:lstStyle/>
          <a:p>
            <a:pPr algn="just"/>
            <a:r>
              <a:rPr lang="en-US" sz="1900" i="1" dirty="0" smtClean="0">
                <a:solidFill>
                  <a:schemeClr val="accent1">
                    <a:lumMod val="50000"/>
                  </a:schemeClr>
                </a:solidFill>
                <a:latin typeface="Book Antiqua" pitchFamily="18" charset="0"/>
                <a:cs typeface="Times New Roman" pitchFamily="18" charset="0"/>
              </a:rPr>
              <a:t>Students from GLOBE School - Taiwan visited GLOBE School in South Korea during 15 – 18 Jan 2019</a:t>
            </a:r>
            <a:r>
              <a:rPr lang="en-US" sz="1600" i="1" dirty="0" smtClean="0">
                <a:solidFill>
                  <a:schemeClr val="accent1">
                    <a:lumMod val="50000"/>
                  </a:schemeClr>
                </a:solidFill>
                <a:latin typeface="Book Antiqua" pitchFamily="18" charset="0"/>
                <a:cs typeface="Times New Roman" pitchFamily="18" charset="0"/>
              </a:rPr>
              <a:t>. </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900" i="1" dirty="0" smtClean="0">
                <a:solidFill>
                  <a:schemeClr val="accent1">
                    <a:lumMod val="50000"/>
                  </a:schemeClr>
                </a:solidFill>
                <a:latin typeface="Book Antiqua" pitchFamily="18" charset="0"/>
                <a:cs typeface="Times New Roman" pitchFamily="18" charset="0"/>
              </a:rPr>
              <a:t>Nine students, accompanied by their teacher and the Taiwan Country Coordinator for GLOBE accompany them. </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900" i="1" dirty="0" smtClean="0">
                <a:solidFill>
                  <a:schemeClr val="accent1">
                    <a:lumMod val="50000"/>
                  </a:schemeClr>
                </a:solidFill>
                <a:latin typeface="Book Antiqua" pitchFamily="18" charset="0"/>
                <a:cs typeface="Times New Roman" pitchFamily="18" charset="0"/>
              </a:rPr>
              <a:t>Students from both the Countries share the results of their GLOBE research and to gain a better understanding of how students at other schools have been similarly involved in GLOBE</a:t>
            </a:r>
            <a:endParaRPr lang="en-US" sz="1900" i="1" dirty="0">
              <a:solidFill>
                <a:schemeClr val="accent1">
                  <a:lumMod val="50000"/>
                </a:schemeClr>
              </a:solidFill>
              <a:latin typeface="Book Antiqu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esglobal.org/assets/images/gallery/2019/GLOBE%20International%20Exchange%20Program%20Between%20Republic%20of%20Korea%20&amp;%20Taiwan/images/5.jpg"/>
          <p:cNvPicPr>
            <a:picLocks noChangeAspect="1" noChangeArrowheads="1"/>
          </p:cNvPicPr>
          <p:nvPr/>
        </p:nvPicPr>
        <p:blipFill>
          <a:blip r:embed="rId2" cstate="print"/>
          <a:srcRect/>
          <a:stretch>
            <a:fillRect/>
          </a:stretch>
        </p:blipFill>
        <p:spPr bwMode="auto">
          <a:xfrm>
            <a:off x="990600" y="806142"/>
            <a:ext cx="3810000" cy="1986756"/>
          </a:xfrm>
          <a:prstGeom prst="rect">
            <a:avLst/>
          </a:prstGeom>
          <a:noFill/>
          <a:ln w="3175">
            <a:solidFill>
              <a:schemeClr val="tx1"/>
            </a:solidFill>
          </a:ln>
        </p:spPr>
      </p:pic>
      <p:pic>
        <p:nvPicPr>
          <p:cNvPr id="2052" name="Picture 4" descr="http://iesglobal.org/assets/images/gallery/2019/GLOBE%20International%20Exchange%20Program%20Between%20Republic%20of%20Korea%20&amp;%20Taiwan/images/1.jpg"/>
          <p:cNvPicPr>
            <a:picLocks noChangeAspect="1" noChangeArrowheads="1"/>
          </p:cNvPicPr>
          <p:nvPr/>
        </p:nvPicPr>
        <p:blipFill>
          <a:blip r:embed="rId3"/>
          <a:srcRect/>
          <a:stretch>
            <a:fillRect/>
          </a:stretch>
        </p:blipFill>
        <p:spPr bwMode="auto">
          <a:xfrm>
            <a:off x="5181600" y="806142"/>
            <a:ext cx="3759342" cy="1981200"/>
          </a:xfrm>
          <a:prstGeom prst="rect">
            <a:avLst/>
          </a:prstGeom>
          <a:noFill/>
          <a:ln w="3175">
            <a:solidFill>
              <a:schemeClr val="tx1"/>
            </a:solidFill>
          </a:ln>
        </p:spPr>
      </p:pic>
      <p:pic>
        <p:nvPicPr>
          <p:cNvPr id="2054" name="Picture 6" descr="http://iesglobal.org/assets/images/gallery/2019/GLOBE%20International%20Exchange%20Program%20Between%20Republic%20of%20Korea%20&amp;%20Taiwan/images/4.jpg"/>
          <p:cNvPicPr>
            <a:picLocks noChangeAspect="1" noChangeArrowheads="1"/>
          </p:cNvPicPr>
          <p:nvPr/>
        </p:nvPicPr>
        <p:blipFill>
          <a:blip r:embed="rId4" cstate="print"/>
          <a:srcRect/>
          <a:stretch>
            <a:fillRect/>
          </a:stretch>
        </p:blipFill>
        <p:spPr bwMode="auto">
          <a:xfrm>
            <a:off x="3397404" y="2858895"/>
            <a:ext cx="2971800" cy="2228850"/>
          </a:xfrm>
          <a:prstGeom prst="rect">
            <a:avLst/>
          </a:prstGeom>
          <a:noFill/>
          <a:ln w="3175">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240" y="590550"/>
            <a:ext cx="8229600" cy="472679"/>
          </a:xfrm>
        </p:spPr>
        <p:txBody>
          <a:bodyPr>
            <a:normAutofit fontScale="90000"/>
          </a:bodyPr>
          <a:lstStyle/>
          <a:p>
            <a:r>
              <a:rPr lang="en-US" sz="4000" b="1" dirty="0" smtClean="0">
                <a:solidFill>
                  <a:schemeClr val="accent1">
                    <a:lumMod val="50000"/>
                  </a:schemeClr>
                </a:solidFill>
              </a:rPr>
              <a:t/>
            </a:r>
            <a:br>
              <a:rPr lang="en-US" sz="4000" b="1" dirty="0" smtClean="0">
                <a:solidFill>
                  <a:schemeClr val="accent1">
                    <a:lumMod val="50000"/>
                  </a:schemeClr>
                </a:solidFill>
              </a:rPr>
            </a:br>
            <a:r>
              <a:rPr lang="en-US" sz="3100" b="1" dirty="0" smtClean="0">
                <a:solidFill>
                  <a:schemeClr val="accent1">
                    <a:lumMod val="50000"/>
                  </a:schemeClr>
                </a:solidFill>
                <a:effectLst>
                  <a:outerShdw blurRad="38100" dist="38100" dir="2700000" algn="tl">
                    <a:srgbClr val="FFFFFF"/>
                  </a:outerShdw>
                </a:effectLst>
                <a:latin typeface="Cambria" pitchFamily="18" charset="0"/>
              </a:rPr>
              <a:t>Young Friends of Environment – Expedition</a:t>
            </a:r>
            <a:br>
              <a:rPr lang="en-US" sz="3100" b="1" dirty="0" smtClean="0">
                <a:solidFill>
                  <a:schemeClr val="accent1">
                    <a:lumMod val="50000"/>
                  </a:schemeClr>
                </a:solidFill>
                <a:effectLst>
                  <a:outerShdw blurRad="38100" dist="38100" dir="2700000" algn="tl">
                    <a:srgbClr val="FFFFFF"/>
                  </a:outerShdw>
                </a:effectLst>
                <a:latin typeface="Cambria" pitchFamily="18" charset="0"/>
              </a:rPr>
            </a:br>
            <a:r>
              <a:rPr lang="en-US" sz="2200" b="1" dirty="0" err="1" smtClean="0">
                <a:solidFill>
                  <a:schemeClr val="accent1">
                    <a:lumMod val="50000"/>
                  </a:schemeClr>
                </a:solidFill>
                <a:effectLst>
                  <a:outerShdw blurRad="38100" dist="38100" dir="2700000" algn="tl">
                    <a:srgbClr val="FFFFFF"/>
                  </a:outerShdw>
                </a:effectLst>
                <a:latin typeface="Cambria" pitchFamily="18" charset="0"/>
              </a:rPr>
              <a:t>Panjim</a:t>
            </a:r>
            <a:r>
              <a:rPr lang="en-US" sz="2200" b="1" dirty="0" smtClean="0">
                <a:solidFill>
                  <a:schemeClr val="accent1">
                    <a:lumMod val="50000"/>
                  </a:schemeClr>
                </a:solidFill>
                <a:effectLst>
                  <a:outerShdw blurRad="38100" dist="38100" dir="2700000" algn="tl">
                    <a:srgbClr val="FFFFFF"/>
                  </a:outerShdw>
                </a:effectLst>
                <a:latin typeface="Cambria" pitchFamily="18" charset="0"/>
              </a:rPr>
              <a:t> ,Goa</a:t>
            </a:r>
          </a:p>
        </p:txBody>
      </p:sp>
      <p:sp>
        <p:nvSpPr>
          <p:cNvPr id="3" name="Content Placeholder 2"/>
          <p:cNvSpPr>
            <a:spLocks noGrp="1"/>
          </p:cNvSpPr>
          <p:nvPr>
            <p:ph idx="1"/>
          </p:nvPr>
        </p:nvSpPr>
        <p:spPr>
          <a:xfrm>
            <a:off x="953426" y="1459102"/>
            <a:ext cx="8071629" cy="3673247"/>
          </a:xfrm>
        </p:spPr>
        <p:txBody>
          <a:bodyPr>
            <a:noAutofit/>
          </a:bodyPr>
          <a:lstStyle/>
          <a:p>
            <a:pPr algn="just"/>
            <a:r>
              <a:rPr lang="en-US" sz="1800" i="1" dirty="0" smtClean="0">
                <a:solidFill>
                  <a:schemeClr val="accent1">
                    <a:lumMod val="50000"/>
                  </a:schemeClr>
                </a:solidFill>
                <a:latin typeface="Book Antiqua" pitchFamily="18" charset="0"/>
                <a:cs typeface="Times New Roman" pitchFamily="18" charset="0"/>
              </a:rPr>
              <a:t>IES organized Young Friends of Environment – Expedition for during </a:t>
            </a:r>
            <a:r>
              <a:rPr lang="en-IN" sz="1800" i="1" dirty="0" smtClean="0">
                <a:solidFill>
                  <a:schemeClr val="accent1">
                    <a:lumMod val="50000"/>
                  </a:schemeClr>
                </a:solidFill>
                <a:latin typeface="Book Antiqua" pitchFamily="18" charset="0"/>
                <a:cs typeface="Times New Roman" pitchFamily="18" charset="0"/>
              </a:rPr>
              <a:t>January  5 - 9, 2019 </a:t>
            </a:r>
            <a:r>
              <a:rPr lang="en-US" sz="1800" i="1" dirty="0" smtClean="0">
                <a:solidFill>
                  <a:schemeClr val="accent1">
                    <a:lumMod val="50000"/>
                  </a:schemeClr>
                </a:solidFill>
                <a:latin typeface="Book Antiqua" pitchFamily="18" charset="0"/>
                <a:cs typeface="Times New Roman" pitchFamily="18" charset="0"/>
              </a:rPr>
              <a:t>in </a:t>
            </a:r>
            <a:r>
              <a:rPr lang="en-US" sz="1800" i="1" dirty="0" err="1" smtClean="0">
                <a:solidFill>
                  <a:schemeClr val="accent1">
                    <a:lumMod val="50000"/>
                  </a:schemeClr>
                </a:solidFill>
                <a:latin typeface="Book Antiqua" pitchFamily="18" charset="0"/>
                <a:cs typeface="Times New Roman" pitchFamily="18" charset="0"/>
              </a:rPr>
              <a:t>Panjim</a:t>
            </a:r>
            <a:r>
              <a:rPr lang="en-US" sz="1800" i="1" dirty="0" smtClean="0">
                <a:solidFill>
                  <a:schemeClr val="accent1">
                    <a:lumMod val="50000"/>
                  </a:schemeClr>
                </a:solidFill>
                <a:latin typeface="Book Antiqua" pitchFamily="18" charset="0"/>
                <a:cs typeface="Times New Roman" pitchFamily="18" charset="0"/>
              </a:rPr>
              <a:t>, Goa. </a:t>
            </a:r>
          </a:p>
          <a:p>
            <a:pPr algn="just"/>
            <a:endParaRPr lang="en-US" sz="6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22 Students from </a:t>
            </a:r>
            <a:r>
              <a:rPr lang="en-US" sz="1800" i="1" dirty="0" err="1" smtClean="0">
                <a:solidFill>
                  <a:schemeClr val="accent1">
                    <a:lumMod val="50000"/>
                  </a:schemeClr>
                </a:solidFill>
                <a:latin typeface="Book Antiqua" pitchFamily="18" charset="0"/>
                <a:cs typeface="Times New Roman" pitchFamily="18" charset="0"/>
              </a:rPr>
              <a:t>Telengana</a:t>
            </a:r>
            <a:r>
              <a:rPr lang="en-US" sz="1800" i="1" dirty="0" smtClean="0">
                <a:solidFill>
                  <a:schemeClr val="accent1">
                    <a:lumMod val="50000"/>
                  </a:schemeClr>
                </a:solidFill>
                <a:latin typeface="Book Antiqua" pitchFamily="18" charset="0"/>
                <a:cs typeface="Times New Roman" pitchFamily="18" charset="0"/>
              </a:rPr>
              <a:t>, Hyderabad &amp; Delhi participated in the Expedition.</a:t>
            </a:r>
          </a:p>
          <a:p>
            <a:pPr algn="just"/>
            <a:endParaRPr lang="en-US" sz="800" i="1" dirty="0" smtClean="0">
              <a:solidFill>
                <a:schemeClr val="accent1">
                  <a:lumMod val="50000"/>
                </a:schemeClr>
              </a:solidFill>
              <a:latin typeface="Book Antiqua" pitchFamily="18" charset="0"/>
              <a:cs typeface="Times New Roman" pitchFamily="18" charset="0"/>
            </a:endParaRPr>
          </a:p>
          <a:p>
            <a:pPr algn="just"/>
            <a:r>
              <a:rPr lang="en-US" sz="1800" i="1" dirty="0" smtClean="0">
                <a:solidFill>
                  <a:schemeClr val="accent1">
                    <a:lumMod val="50000"/>
                  </a:schemeClr>
                </a:solidFill>
                <a:latin typeface="Book Antiqua" pitchFamily="18" charset="0"/>
                <a:cs typeface="Times New Roman" pitchFamily="18" charset="0"/>
              </a:rPr>
              <a:t>During the expeditions the participants had the opportunity to perform Hydrology protocols on River </a:t>
            </a:r>
            <a:r>
              <a:rPr lang="en-US" sz="1800" i="1" dirty="0" err="1" smtClean="0">
                <a:solidFill>
                  <a:schemeClr val="accent1">
                    <a:lumMod val="50000"/>
                  </a:schemeClr>
                </a:solidFill>
                <a:latin typeface="Book Antiqua" pitchFamily="18" charset="0"/>
                <a:cs typeface="Times New Roman" pitchFamily="18" charset="0"/>
              </a:rPr>
              <a:t>Mandvi</a:t>
            </a:r>
            <a:r>
              <a:rPr lang="en-US" sz="1800" i="1" dirty="0" smtClean="0">
                <a:solidFill>
                  <a:schemeClr val="accent1">
                    <a:lumMod val="50000"/>
                  </a:schemeClr>
                </a:solidFill>
                <a:latin typeface="Book Antiqua" pitchFamily="18" charset="0"/>
                <a:cs typeface="Times New Roman" pitchFamily="18" charset="0"/>
              </a:rPr>
              <a:t> and Beach (Marine water) and they compare the data to learn the difference in water parameters of fresh and marine water</a:t>
            </a:r>
            <a:r>
              <a:rPr lang="en-US" sz="2000" i="1" dirty="0" smtClean="0">
                <a:solidFill>
                  <a:schemeClr val="accent1">
                    <a:lumMod val="50000"/>
                  </a:schemeClr>
                </a:solidFill>
                <a:latin typeface="Book Antiqua" pitchFamily="18" charset="0"/>
                <a:cs typeface="Times New Roman" pitchFamily="18" charset="0"/>
              </a:rPr>
              <a:t>. </a:t>
            </a:r>
          </a:p>
          <a:p>
            <a:pPr algn="just"/>
            <a:r>
              <a:rPr lang="en-US" sz="2000" i="1" dirty="0" smtClean="0">
                <a:solidFill>
                  <a:schemeClr val="accent1">
                    <a:lumMod val="50000"/>
                  </a:schemeClr>
                </a:solidFill>
                <a:latin typeface="Book Antiqua" pitchFamily="18" charset="0"/>
                <a:cs typeface="Times New Roman" pitchFamily="18" charset="0"/>
              </a:rPr>
              <a:t>Students also engage in Soil &amp; Atmosphere  protocol during the expedition. </a:t>
            </a:r>
          </a:p>
          <a:p>
            <a:pPr algn="just"/>
            <a:r>
              <a:rPr lang="en-US" sz="1800" i="1" dirty="0" smtClean="0">
                <a:solidFill>
                  <a:schemeClr val="accent1">
                    <a:lumMod val="50000"/>
                  </a:schemeClr>
                </a:solidFill>
                <a:latin typeface="Book Antiqua" pitchFamily="18" charset="0"/>
                <a:cs typeface="Times New Roman" pitchFamily="18" charset="0"/>
              </a:rPr>
              <a:t>We are planning the make this a early expedition in the region &amp; </a:t>
            </a:r>
            <a:r>
              <a:rPr lang="en-US" sz="1800" i="1" dirty="0" err="1" smtClean="0">
                <a:solidFill>
                  <a:schemeClr val="accent1">
                    <a:lumMod val="50000"/>
                  </a:schemeClr>
                </a:solidFill>
                <a:latin typeface="Book Antiqua" pitchFamily="18" charset="0"/>
                <a:cs typeface="Times New Roman" pitchFamily="18" charset="0"/>
              </a:rPr>
              <a:t>incurage</a:t>
            </a:r>
            <a:r>
              <a:rPr lang="en-US" sz="1800" i="1" dirty="0" smtClean="0">
                <a:solidFill>
                  <a:schemeClr val="accent1">
                    <a:lumMod val="50000"/>
                  </a:schemeClr>
                </a:solidFill>
                <a:latin typeface="Book Antiqua" pitchFamily="18" charset="0"/>
                <a:cs typeface="Times New Roman" pitchFamily="18" charset="0"/>
              </a:rPr>
              <a:t> participation from other countries in the region.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1992</TotalTime>
  <Words>1808</Words>
  <Application>Microsoft Office PowerPoint</Application>
  <PresentationFormat>On-screen Show (16:9)</PresentationFormat>
  <Paragraphs>344</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GLOBE Program  in  Asia-Pacific Region</vt:lpstr>
      <vt:lpstr>Activities in the Asia – Pacific Region  (June, 2018 to May, 2019)</vt:lpstr>
      <vt:lpstr>GLOBE Teacher’s Training Program   Malé, Maldives</vt:lpstr>
      <vt:lpstr>Slide 4</vt:lpstr>
      <vt:lpstr>GLOBE Teacher's Training Program  Koror, Palau</vt:lpstr>
      <vt:lpstr>Slide 6</vt:lpstr>
      <vt:lpstr>GLOBE International Exchange Program</vt:lpstr>
      <vt:lpstr>Slide 8</vt:lpstr>
      <vt:lpstr> Young Friends of Environment – Expedition Panjim ,Goa</vt:lpstr>
      <vt:lpstr>Slide 10</vt:lpstr>
      <vt:lpstr>Slide 11</vt:lpstr>
      <vt:lpstr>Slide 12</vt:lpstr>
      <vt:lpstr>GLOBE Learning Expedition to Lake Pokhara</vt:lpstr>
      <vt:lpstr>GLOBE Learning Expedition to Lake Pokhara</vt:lpstr>
      <vt:lpstr>Slide 15</vt:lpstr>
      <vt:lpstr>Slide 16</vt:lpstr>
      <vt:lpstr>GLOBE Science Festival - Taiwan</vt:lpstr>
      <vt:lpstr>Slide 18</vt:lpstr>
      <vt:lpstr>GLOBE Teacher's Training, Hanoi, Vietnam</vt:lpstr>
      <vt:lpstr>Slide 20</vt:lpstr>
      <vt:lpstr>GLOBE Annual Regional Meeting  Hanoi, Vietnam</vt:lpstr>
      <vt:lpstr>Slide 22</vt:lpstr>
      <vt:lpstr>Slide 23</vt:lpstr>
      <vt:lpstr>Slide 24</vt:lpstr>
      <vt:lpstr>Slide 25</vt:lpstr>
      <vt:lpstr>Slide 26</vt:lpstr>
      <vt:lpstr>Country Mosquito Training – Status </vt:lpstr>
      <vt:lpstr>Local Mosquito Workshop – Status </vt:lpstr>
      <vt:lpstr>Slide 29</vt:lpstr>
      <vt:lpstr>GLOBE ZIKA Education &amp; Prevention Program – Status </vt:lpstr>
      <vt:lpstr>Future Plan for Implanting THE GLOBE Program in the Region during 2019 – 2020</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Heena</dc:creator>
  <cp:lastModifiedBy>Heena</cp:lastModifiedBy>
  <cp:revision>205</cp:revision>
  <dcterms:created xsi:type="dcterms:W3CDTF">2006-08-16T00:00:00Z</dcterms:created>
  <dcterms:modified xsi:type="dcterms:W3CDTF">2019-06-03T07:56:07Z</dcterms:modified>
</cp:coreProperties>
</file>